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6" r:id="rId4"/>
  </p:sldMasterIdLst>
  <p:notesMasterIdLst>
    <p:notesMasterId r:id="rId24"/>
  </p:notesMasterIdLst>
  <p:handoutMasterIdLst>
    <p:handoutMasterId r:id="rId25"/>
  </p:handoutMasterIdLst>
  <p:sldIdLst>
    <p:sldId id="257" r:id="rId5"/>
    <p:sldId id="275" r:id="rId6"/>
    <p:sldId id="276" r:id="rId7"/>
    <p:sldId id="274" r:id="rId8"/>
    <p:sldId id="278" r:id="rId9"/>
    <p:sldId id="277" r:id="rId10"/>
    <p:sldId id="286" r:id="rId11"/>
    <p:sldId id="269" r:id="rId12"/>
    <p:sldId id="280" r:id="rId13"/>
    <p:sldId id="289" r:id="rId14"/>
    <p:sldId id="291" r:id="rId15"/>
    <p:sldId id="290" r:id="rId16"/>
    <p:sldId id="292" r:id="rId17"/>
    <p:sldId id="293" r:id="rId18"/>
    <p:sldId id="294" r:id="rId19"/>
    <p:sldId id="279" r:id="rId20"/>
    <p:sldId id="287" r:id="rId21"/>
    <p:sldId id="288" r:id="rId22"/>
    <p:sldId id="264" r:id="rId23"/>
  </p:sldIdLst>
  <p:sldSz cx="9144000" cy="6858000" type="screen4x3"/>
  <p:notesSz cx="1485900" cy="2057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36" autoAdjust="0"/>
  </p:normalViewPr>
  <p:slideViewPr>
    <p:cSldViewPr>
      <p:cViewPr>
        <p:scale>
          <a:sx n="50" d="100"/>
          <a:sy n="50" d="100"/>
        </p:scale>
        <p:origin x="-797" y="-3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44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241" tIns="10121" rIns="20241" bIns="10121" numCol="1" anchor="t" anchorCtr="0" compatLnSpc="1">
            <a:prstTxWarp prst="textNoShape">
              <a:avLst/>
            </a:prstTxWarp>
          </a:bodyPr>
          <a:lstStyle>
            <a:lvl1pPr algn="l" defTabSz="203200">
              <a:defRPr sz="3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41375" y="0"/>
            <a:ext cx="644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241" tIns="10121" rIns="20241" bIns="10121" numCol="1" anchor="t" anchorCtr="0" compatLnSpc="1">
            <a:prstTxWarp prst="textNoShape">
              <a:avLst/>
            </a:prstTxWarp>
          </a:bodyPr>
          <a:lstStyle>
            <a:lvl1pPr algn="r" defTabSz="203200">
              <a:defRPr sz="3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954213"/>
            <a:ext cx="644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241" tIns="10121" rIns="20241" bIns="10121" numCol="1" anchor="b" anchorCtr="0" compatLnSpc="1">
            <a:prstTxWarp prst="textNoShape">
              <a:avLst/>
            </a:prstTxWarp>
          </a:bodyPr>
          <a:lstStyle>
            <a:lvl1pPr algn="l" defTabSz="203200">
              <a:defRPr sz="3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41375" y="1954213"/>
            <a:ext cx="644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241" tIns="10121" rIns="20241" bIns="10121" numCol="1" anchor="b" anchorCtr="0" compatLnSpc="1">
            <a:prstTxWarp prst="textNoShape">
              <a:avLst/>
            </a:prstTxWarp>
          </a:bodyPr>
          <a:lstStyle>
            <a:lvl1pPr algn="r" defTabSz="203200">
              <a:defRPr sz="300"/>
            </a:lvl1pPr>
          </a:lstStyle>
          <a:p>
            <a:fld id="{8920A503-E65A-417F-9367-BE2527508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71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44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241" tIns="10121" rIns="20241" bIns="10121" numCol="1" anchor="t" anchorCtr="0" compatLnSpc="1">
            <a:prstTxWarp prst="textNoShape">
              <a:avLst/>
            </a:prstTxWarp>
          </a:bodyPr>
          <a:lstStyle>
            <a:lvl1pPr algn="l" defTabSz="203200">
              <a:defRPr sz="3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41375" y="0"/>
            <a:ext cx="644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241" tIns="10121" rIns="20241" bIns="10121" numCol="1" anchor="t" anchorCtr="0" compatLnSpc="1">
            <a:prstTxWarp prst="textNoShape">
              <a:avLst/>
            </a:prstTxWarp>
          </a:bodyPr>
          <a:lstStyle>
            <a:lvl1pPr algn="r" defTabSz="203200">
              <a:defRPr sz="3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" y="153988"/>
            <a:ext cx="1028700" cy="771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9225" y="977900"/>
            <a:ext cx="1187450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241" tIns="10121" rIns="20241" bIns="101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954213"/>
            <a:ext cx="644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241" tIns="10121" rIns="20241" bIns="10121" numCol="1" anchor="b" anchorCtr="0" compatLnSpc="1">
            <a:prstTxWarp prst="textNoShape">
              <a:avLst/>
            </a:prstTxWarp>
          </a:bodyPr>
          <a:lstStyle>
            <a:lvl1pPr algn="l" defTabSz="203200">
              <a:defRPr sz="300"/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41375" y="1954213"/>
            <a:ext cx="644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241" tIns="10121" rIns="20241" bIns="10121" numCol="1" anchor="b" anchorCtr="0" compatLnSpc="1">
            <a:prstTxWarp prst="textNoShape">
              <a:avLst/>
            </a:prstTxWarp>
          </a:bodyPr>
          <a:lstStyle>
            <a:lvl1pPr algn="r" defTabSz="203200">
              <a:defRPr sz="300"/>
            </a:lvl1pPr>
          </a:lstStyle>
          <a:p>
            <a:fld id="{89C0F03C-E84D-4753-8073-809914E848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73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.ucla.edu/htmls/SOCR_References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F9080-DD7D-4A0F-B2FA-796D7B4AACEF}" type="slidenum">
              <a:rPr lang="en-US"/>
              <a:pPr/>
              <a:t>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600" y="153988"/>
            <a:ext cx="1028700" cy="771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225" y="977900"/>
            <a:ext cx="1187450" cy="925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CA373-BA47-42E1-811A-D5E69CB96205}" type="slidenum">
              <a:rPr lang="en-US"/>
              <a:pPr/>
              <a:t>16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28600" y="153988"/>
            <a:ext cx="1028700" cy="771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225" y="977900"/>
            <a:ext cx="1187450" cy="925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u="sng" dirty="0" smtClean="0"/>
              <a:t>Users</a:t>
            </a:r>
            <a:r>
              <a:rPr lang="en-US" dirty="0" smtClean="0"/>
              <a:t>: Last 200 users (4-hour period ending 12:20 PM Pacific on 04/19/2012)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CA373-BA47-42E1-811A-D5E69CB96205}" type="slidenum">
              <a:rPr lang="en-US"/>
              <a:pPr/>
              <a:t>17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28600" y="153988"/>
            <a:ext cx="1028700" cy="771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225" y="977900"/>
            <a:ext cx="1187450" cy="925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We have conducted several control-based studies of the efficacy of technology-enhanced statistics education. Using IRB-approved studies, quantitative and qualitative measures of student performance were recorded in classes using traditional (control) instruction (R 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Stata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based) and classes using SOCR resources and tools. Non-parametric analyses of the data showed very statistically significant (SOCR) treatment effects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&lt; 10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− 4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on student performance and perception of the material. The practical significance of these treatment effects were more modulated.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3" tooltip="http://www.socr.ucla.edu/htmls/SOCR_References.html"/>
              </a:rPr>
              <a:t>More details about these studies are available here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CA373-BA47-42E1-811A-D5E69CB96205}" type="slidenum">
              <a:rPr lang="en-US"/>
              <a:pPr/>
              <a:t>18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28600" y="153988"/>
            <a:ext cx="1028700" cy="771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225" y="977900"/>
            <a:ext cx="1187450" cy="925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u="sng" dirty="0" smtClean="0"/>
              <a:t>Users</a:t>
            </a:r>
            <a:r>
              <a:rPr lang="en-US" dirty="0" smtClean="0"/>
              <a:t>: Last 200 users (4-hour period ending 12:20 PM Pacific on 04/19/2012)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989B5-3E92-496E-88EC-52B6110E728D}" type="slidenum">
              <a:rPr lang="en-US"/>
              <a:pPr/>
              <a:t>3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600" y="153988"/>
            <a:ext cx="1028700" cy="771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225" y="977900"/>
            <a:ext cx="1187450" cy="925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AE711-CE88-4B2D-9645-A4E5B75D8B4D}" type="slidenum">
              <a:rPr lang="en-US"/>
              <a:pPr/>
              <a:t>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LONI Pipeline</a:t>
            </a:r>
          </a:p>
          <a:p>
            <a:pPr lvl="1"/>
            <a:r>
              <a:rPr lang="en-US"/>
              <a:t>One workflow environment for all components</a:t>
            </a:r>
          </a:p>
          <a:p>
            <a:pPr lvl="2"/>
            <a:r>
              <a:rPr lang="en-US"/>
              <a:t>Used to graphically describe workflows</a:t>
            </a:r>
          </a:p>
          <a:p>
            <a:pPr lvl="2"/>
            <a:r>
              <a:rPr lang="en-US"/>
              <a:t>Exploits parallelism in workflows</a:t>
            </a:r>
          </a:p>
          <a:p>
            <a:pPr lvl="3"/>
            <a:r>
              <a:rPr lang="en-US"/>
              <a:t>Uses available clustering technology &amp; resources</a:t>
            </a:r>
          </a:p>
          <a:p>
            <a:pPr lvl="1"/>
            <a:r>
              <a:rPr lang="en-US"/>
              <a:t>Current Usage</a:t>
            </a:r>
          </a:p>
          <a:p>
            <a:pPr lvl="2"/>
            <a:r>
              <a:rPr lang="en-US"/>
              <a:t>Neuroimaging analysis, fMR, DTI, et al.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F9080-DD7D-4A0F-B2FA-796D7B4AACEF}" type="slidenum">
              <a:rPr lang="en-US"/>
              <a:pPr/>
              <a:t>10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600" y="153988"/>
            <a:ext cx="1028700" cy="771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225" y="977900"/>
            <a:ext cx="1187450" cy="925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F9080-DD7D-4A0F-B2FA-796D7B4AACEF}" type="slidenum">
              <a:rPr lang="en-US"/>
              <a:pPr/>
              <a:t>11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600" y="153988"/>
            <a:ext cx="1028700" cy="771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225" y="977900"/>
            <a:ext cx="1187450" cy="925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F9080-DD7D-4A0F-B2FA-796D7B4AACEF}" type="slidenum">
              <a:rPr lang="en-US"/>
              <a:pPr/>
              <a:t>12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600" y="153988"/>
            <a:ext cx="1028700" cy="771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225" y="977900"/>
            <a:ext cx="1187450" cy="925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F9080-DD7D-4A0F-B2FA-796D7B4AACEF}" type="slidenum">
              <a:rPr lang="en-US"/>
              <a:pPr/>
              <a:t>13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600" y="153988"/>
            <a:ext cx="1028700" cy="771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225" y="977900"/>
            <a:ext cx="1187450" cy="925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F9080-DD7D-4A0F-B2FA-796D7B4AACEF}" type="slidenum">
              <a:rPr lang="en-US"/>
              <a:pPr/>
              <a:t>14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600" y="153988"/>
            <a:ext cx="1028700" cy="771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225" y="977900"/>
            <a:ext cx="1187450" cy="925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F9080-DD7D-4A0F-B2FA-796D7B4AACEF}" type="slidenum">
              <a:rPr lang="en-US"/>
              <a:pPr/>
              <a:t>15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600" y="153988"/>
            <a:ext cx="1028700" cy="771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225" y="977900"/>
            <a:ext cx="1187450" cy="925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483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2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554038"/>
            <a:ext cx="2008188" cy="5759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038" y="554038"/>
            <a:ext cx="5875337" cy="5759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80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38" y="554038"/>
            <a:ext cx="8035925" cy="1535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33413" y="4786313"/>
            <a:ext cx="7877175" cy="1527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268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1224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2729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12958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3160713"/>
            <a:ext cx="1754187" cy="315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160713"/>
            <a:ext cx="1754188" cy="315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856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4820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5792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5851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2904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02910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66555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53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94338" y="554038"/>
            <a:ext cx="917575" cy="5759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554038"/>
            <a:ext cx="2600325" cy="5759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5045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38" y="554038"/>
            <a:ext cx="8035925" cy="1535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33413" y="4786313"/>
            <a:ext cx="7877175" cy="1527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4741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5530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3861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6492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413" y="3509963"/>
            <a:ext cx="1670050" cy="2803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5863" y="3509963"/>
            <a:ext cx="1670050" cy="2803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0979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238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48729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5202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59665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446033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707578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0555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87713" y="554038"/>
            <a:ext cx="909637" cy="5759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038" y="554038"/>
            <a:ext cx="2581275" cy="5759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9278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4367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7189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54531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413" y="3776663"/>
            <a:ext cx="3862387" cy="253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776663"/>
            <a:ext cx="3862388" cy="253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189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413" y="4786313"/>
            <a:ext cx="3862387" cy="152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786313"/>
            <a:ext cx="3862388" cy="152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614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1504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102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53978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402272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47810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865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554038"/>
            <a:ext cx="2008188" cy="5759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038" y="554038"/>
            <a:ext cx="5875337" cy="5759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808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772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574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5679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6003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1358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4038" y="554038"/>
            <a:ext cx="8035925" cy="1535112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4786313"/>
            <a:ext cx="7877175" cy="1527175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5" tIns="35705" rIns="35705" bIns="3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Trebuchet MS" pitchFamily="34" charset="0"/>
              </a:rPr>
              <a:t>Second level</a:t>
            </a:r>
          </a:p>
          <a:p>
            <a:pPr lvl="2"/>
            <a:r>
              <a:rPr lang="en-US" smtClean="0">
                <a:sym typeface="Trebuchet MS" pitchFamily="34" charset="0"/>
              </a:rPr>
              <a:t>Third level</a:t>
            </a:r>
          </a:p>
          <a:p>
            <a:pPr lvl="3"/>
            <a:r>
              <a:rPr lang="en-US" smtClean="0">
                <a:sym typeface="Trebuchet MS" pitchFamily="34" charset="0"/>
              </a:rPr>
              <a:t>Fourth level</a:t>
            </a:r>
          </a:p>
          <a:p>
            <a:pPr lvl="4"/>
            <a:r>
              <a:rPr lang="en-US" smtClean="0">
                <a:sym typeface="Trebuchet MS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701" r:id="rId12"/>
  </p:sldLayoutIdLst>
  <p:transition/>
  <p:txStyles>
    <p:titleStyle>
      <a:lvl1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  <a:sym typeface="Trebuchet MS" pitchFamily="34" charset="0"/>
        </a:defRPr>
      </a:lvl1pPr>
      <a:lvl2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2pPr>
      <a:lvl3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3pPr>
      <a:lvl4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4pPr>
      <a:lvl5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9pPr>
    </p:titleStyle>
    <p:bodyStyle>
      <a:lvl1pPr algn="ctr" defTabSz="642938" rtl="0" fontAlgn="base">
        <a:spcBef>
          <a:spcPts val="70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  <a:sym typeface="Trebuchet MS" pitchFamily="34" charset="0"/>
        </a:defRPr>
      </a:lvl1pPr>
      <a:lvl2pPr algn="ctr" defTabSz="642938" rtl="0" fontAlgn="base">
        <a:spcBef>
          <a:spcPts val="700"/>
        </a:spcBef>
        <a:spcAft>
          <a:spcPct val="0"/>
        </a:spcAft>
        <a:defRPr sz="2100" b="1">
          <a:solidFill>
            <a:schemeClr val="tx1"/>
          </a:solidFill>
          <a:latin typeface="+mn-lt"/>
          <a:sym typeface="Trebuchet MS" pitchFamily="34" charset="0"/>
        </a:defRPr>
      </a:lvl2pPr>
      <a:lvl3pPr algn="ctr" defTabSz="642938" rtl="0" fontAlgn="base">
        <a:spcBef>
          <a:spcPts val="700"/>
        </a:spcBef>
        <a:spcAft>
          <a:spcPct val="0"/>
        </a:spcAft>
        <a:defRPr sz="2000" b="1">
          <a:solidFill>
            <a:schemeClr val="tx1"/>
          </a:solidFill>
          <a:latin typeface="+mn-lt"/>
          <a:sym typeface="Trebuchet MS" pitchFamily="34" charset="0"/>
        </a:defRPr>
      </a:lvl3pPr>
      <a:lvl4pPr algn="ctr" defTabSz="642938" rtl="0" fontAlgn="base">
        <a:spcBef>
          <a:spcPts val="700"/>
        </a:spcBef>
        <a:spcAft>
          <a:spcPct val="0"/>
        </a:spcAft>
        <a:defRPr b="1">
          <a:solidFill>
            <a:schemeClr val="tx1"/>
          </a:solidFill>
          <a:latin typeface="+mn-lt"/>
          <a:sym typeface="Trebuchet MS" pitchFamily="34" charset="0"/>
        </a:defRPr>
      </a:lvl4pPr>
      <a:lvl5pPr algn="ctr" defTabSz="642938" rtl="0" fontAlgn="base">
        <a:spcBef>
          <a:spcPts val="700"/>
        </a:spcBef>
        <a:spcAft>
          <a:spcPct val="0"/>
        </a:spcAft>
        <a:defRPr sz="1700" b="1">
          <a:solidFill>
            <a:schemeClr val="tx1"/>
          </a:solidFill>
          <a:latin typeface="+mn-lt"/>
          <a:sym typeface="Trebuchet MS" pitchFamily="34" charset="0"/>
        </a:defRPr>
      </a:lvl5pPr>
      <a:lvl6pPr marL="457200" algn="ctr" defTabSz="642938" rtl="0" fontAlgn="base">
        <a:spcBef>
          <a:spcPts val="700"/>
        </a:spcBef>
        <a:spcAft>
          <a:spcPct val="0"/>
        </a:spcAft>
        <a:defRPr sz="1700" b="1">
          <a:solidFill>
            <a:schemeClr val="tx1"/>
          </a:solidFill>
          <a:latin typeface="+mn-lt"/>
          <a:sym typeface="Trebuchet MS" pitchFamily="34" charset="0"/>
        </a:defRPr>
      </a:lvl6pPr>
      <a:lvl7pPr marL="914400" algn="ctr" defTabSz="642938" rtl="0" fontAlgn="base">
        <a:spcBef>
          <a:spcPts val="700"/>
        </a:spcBef>
        <a:spcAft>
          <a:spcPct val="0"/>
        </a:spcAft>
        <a:defRPr sz="1700" b="1">
          <a:solidFill>
            <a:schemeClr val="tx1"/>
          </a:solidFill>
          <a:latin typeface="+mn-lt"/>
          <a:sym typeface="Trebuchet MS" pitchFamily="34" charset="0"/>
        </a:defRPr>
      </a:lvl7pPr>
      <a:lvl8pPr marL="1371600" algn="ctr" defTabSz="642938" rtl="0" fontAlgn="base">
        <a:spcBef>
          <a:spcPts val="700"/>
        </a:spcBef>
        <a:spcAft>
          <a:spcPct val="0"/>
        </a:spcAft>
        <a:defRPr sz="1700" b="1">
          <a:solidFill>
            <a:schemeClr val="tx1"/>
          </a:solidFill>
          <a:latin typeface="+mn-lt"/>
          <a:sym typeface="Trebuchet MS" pitchFamily="34" charset="0"/>
        </a:defRPr>
      </a:lvl8pPr>
      <a:lvl9pPr marL="1828800" algn="ctr" defTabSz="642938" rtl="0" fontAlgn="base">
        <a:spcBef>
          <a:spcPts val="700"/>
        </a:spcBef>
        <a:spcAft>
          <a:spcPct val="0"/>
        </a:spcAft>
        <a:defRPr sz="1700" b="1">
          <a:solidFill>
            <a:schemeClr val="tx1"/>
          </a:solidFill>
          <a:latin typeface="+mn-lt"/>
          <a:sym typeface="Trebuchet M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554038"/>
            <a:ext cx="3670300" cy="25273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5" tIns="35705" rIns="35705" bIns="3570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3160713"/>
            <a:ext cx="3660775" cy="3152775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5" tIns="35705" rIns="35705" bIns="3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Trebuchet MS" pitchFamily="34" charset="0"/>
              </a:rPr>
              <a:t>Second level</a:t>
            </a:r>
          </a:p>
          <a:p>
            <a:pPr lvl="2"/>
            <a:r>
              <a:rPr lang="en-US" smtClean="0">
                <a:sym typeface="Trebuchet MS" pitchFamily="34" charset="0"/>
              </a:rPr>
              <a:t>Third level</a:t>
            </a:r>
          </a:p>
          <a:p>
            <a:pPr lvl="3"/>
            <a:r>
              <a:rPr lang="en-US" smtClean="0">
                <a:sym typeface="Trebuchet MS" pitchFamily="34" charset="0"/>
              </a:rPr>
              <a:t>Fourth level</a:t>
            </a:r>
          </a:p>
          <a:p>
            <a:pPr lvl="4"/>
            <a:r>
              <a:rPr lang="en-US" smtClean="0">
                <a:sym typeface="Trebuchet MS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702" r:id="rId12"/>
  </p:sldLayoutIdLst>
  <p:transition/>
  <p:txStyles>
    <p:titleStyle>
      <a:lvl1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  <a:sym typeface="Trebuchet MS" pitchFamily="34" charset="0"/>
        </a:defRPr>
      </a:lvl1pPr>
      <a:lvl2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2pPr>
      <a:lvl3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3pPr>
      <a:lvl4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4pPr>
      <a:lvl5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9pPr>
    </p:titleStyle>
    <p:bodyStyle>
      <a:lvl1pPr algn="ctr" defTabSz="642938" rtl="0" fontAlgn="base">
        <a:spcBef>
          <a:spcPts val="70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  <a:sym typeface="Trebuchet MS" pitchFamily="34" charset="0"/>
        </a:defRPr>
      </a:lvl1pPr>
      <a:lvl2pPr algn="ctr" defTabSz="642938" rtl="0" fontAlgn="base">
        <a:spcBef>
          <a:spcPts val="700"/>
        </a:spcBef>
        <a:spcAft>
          <a:spcPct val="0"/>
        </a:spcAft>
        <a:defRPr sz="2100" b="1">
          <a:solidFill>
            <a:schemeClr val="tx1"/>
          </a:solidFill>
          <a:latin typeface="+mn-lt"/>
          <a:sym typeface="Trebuchet MS" pitchFamily="34" charset="0"/>
        </a:defRPr>
      </a:lvl2pPr>
      <a:lvl3pPr algn="ctr" defTabSz="642938" rtl="0" fontAlgn="base">
        <a:spcBef>
          <a:spcPts val="700"/>
        </a:spcBef>
        <a:spcAft>
          <a:spcPct val="0"/>
        </a:spcAft>
        <a:defRPr sz="2000" b="1">
          <a:solidFill>
            <a:schemeClr val="tx1"/>
          </a:solidFill>
          <a:latin typeface="+mn-lt"/>
          <a:sym typeface="Trebuchet MS" pitchFamily="34" charset="0"/>
        </a:defRPr>
      </a:lvl3pPr>
      <a:lvl4pPr algn="ctr" defTabSz="642938" rtl="0" fontAlgn="base">
        <a:spcBef>
          <a:spcPts val="700"/>
        </a:spcBef>
        <a:spcAft>
          <a:spcPct val="0"/>
        </a:spcAft>
        <a:defRPr b="1">
          <a:solidFill>
            <a:schemeClr val="tx1"/>
          </a:solidFill>
          <a:latin typeface="+mn-lt"/>
          <a:sym typeface="Trebuchet MS" pitchFamily="34" charset="0"/>
        </a:defRPr>
      </a:lvl4pPr>
      <a:lvl5pPr algn="ctr" defTabSz="642938" rtl="0" fontAlgn="base">
        <a:spcBef>
          <a:spcPts val="700"/>
        </a:spcBef>
        <a:spcAft>
          <a:spcPct val="0"/>
        </a:spcAft>
        <a:defRPr sz="1700" b="1">
          <a:solidFill>
            <a:schemeClr val="tx1"/>
          </a:solidFill>
          <a:latin typeface="+mn-lt"/>
          <a:sym typeface="Trebuchet MS" pitchFamily="34" charset="0"/>
        </a:defRPr>
      </a:lvl5pPr>
      <a:lvl6pPr marL="457200" algn="ctr" defTabSz="642938" rtl="0" fontAlgn="base">
        <a:spcBef>
          <a:spcPts val="700"/>
        </a:spcBef>
        <a:spcAft>
          <a:spcPct val="0"/>
        </a:spcAft>
        <a:defRPr sz="1700" b="1">
          <a:solidFill>
            <a:schemeClr val="tx1"/>
          </a:solidFill>
          <a:latin typeface="+mn-lt"/>
          <a:sym typeface="Trebuchet MS" pitchFamily="34" charset="0"/>
        </a:defRPr>
      </a:lvl6pPr>
      <a:lvl7pPr marL="914400" algn="ctr" defTabSz="642938" rtl="0" fontAlgn="base">
        <a:spcBef>
          <a:spcPts val="700"/>
        </a:spcBef>
        <a:spcAft>
          <a:spcPct val="0"/>
        </a:spcAft>
        <a:defRPr sz="1700" b="1">
          <a:solidFill>
            <a:schemeClr val="tx1"/>
          </a:solidFill>
          <a:latin typeface="+mn-lt"/>
          <a:sym typeface="Trebuchet MS" pitchFamily="34" charset="0"/>
        </a:defRPr>
      </a:lvl7pPr>
      <a:lvl8pPr marL="1371600" algn="ctr" defTabSz="642938" rtl="0" fontAlgn="base">
        <a:spcBef>
          <a:spcPts val="700"/>
        </a:spcBef>
        <a:spcAft>
          <a:spcPct val="0"/>
        </a:spcAft>
        <a:defRPr sz="1700" b="1">
          <a:solidFill>
            <a:schemeClr val="tx1"/>
          </a:solidFill>
          <a:latin typeface="+mn-lt"/>
          <a:sym typeface="Trebuchet MS" pitchFamily="34" charset="0"/>
        </a:defRPr>
      </a:lvl8pPr>
      <a:lvl9pPr marL="1828800" algn="ctr" defTabSz="642938" rtl="0" fontAlgn="base">
        <a:spcBef>
          <a:spcPts val="700"/>
        </a:spcBef>
        <a:spcAft>
          <a:spcPct val="0"/>
        </a:spcAft>
        <a:defRPr sz="1700" b="1">
          <a:solidFill>
            <a:schemeClr val="tx1"/>
          </a:solidFill>
          <a:latin typeface="+mn-lt"/>
          <a:sym typeface="Trebuchet M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4038" y="554038"/>
            <a:ext cx="3643312" cy="27940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9" tIns="35709" rIns="35709" bIns="3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3509963"/>
            <a:ext cx="3492500" cy="2803525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09" tIns="35709" rIns="35709" bIns="3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Trebuchet MS" pitchFamily="34" charset="0"/>
              </a:rPr>
              <a:t>Second level</a:t>
            </a:r>
          </a:p>
          <a:p>
            <a:pPr lvl="2"/>
            <a:r>
              <a:rPr lang="en-US" smtClean="0">
                <a:sym typeface="Trebuchet MS" pitchFamily="34" charset="0"/>
              </a:rPr>
              <a:t>Third level</a:t>
            </a:r>
          </a:p>
          <a:p>
            <a:pPr lvl="3"/>
            <a:r>
              <a:rPr lang="en-US" smtClean="0">
                <a:sym typeface="Trebuchet MS" pitchFamily="34" charset="0"/>
              </a:rPr>
              <a:t>Fourth level</a:t>
            </a:r>
          </a:p>
          <a:p>
            <a:pPr lvl="4"/>
            <a:r>
              <a:rPr lang="en-US" smtClean="0">
                <a:sym typeface="Trebuchet MS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xStyles>
    <p:titleStyle>
      <a:lvl1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  <a:sym typeface="Trebuchet MS" pitchFamily="34" charset="0"/>
        </a:defRPr>
      </a:lvl1pPr>
      <a:lvl2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2pPr>
      <a:lvl3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3pPr>
      <a:lvl4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4pPr>
      <a:lvl5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9pPr>
    </p:titleStyle>
    <p:bodyStyle>
      <a:lvl1pPr indent="173038" algn="l" defTabSz="642938" rtl="0" fontAlgn="base">
        <a:spcBef>
          <a:spcPts val="7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Trebuchet MS" pitchFamily="34" charset="0"/>
        </a:defRPr>
      </a:lvl1pPr>
      <a:lvl2pPr marL="346075" indent="111125" algn="l" defTabSz="642938" rtl="0" fontAlgn="base">
        <a:spcBef>
          <a:spcPts val="7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sym typeface="Trebuchet MS" pitchFamily="34" charset="0"/>
        </a:defRPr>
      </a:lvl2pPr>
      <a:lvl3pPr marL="571500" indent="114300" algn="l" defTabSz="642938" rtl="0" fontAlgn="base">
        <a:spcBef>
          <a:spcPts val="7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sym typeface="Trebuchet MS" pitchFamily="34" charset="0"/>
        </a:defRPr>
      </a:lvl3pPr>
      <a:lvl4pPr marL="800100" indent="169863" algn="l" defTabSz="642938" rtl="0" fontAlgn="base">
        <a:spcBef>
          <a:spcPts val="7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sym typeface="Trebuchet MS" pitchFamily="34" charset="0"/>
        </a:defRPr>
      </a:lvl4pPr>
      <a:lvl5pPr marL="1201738" algn="l" defTabSz="642938" rtl="0" fontAlgn="base">
        <a:spcBef>
          <a:spcPts val="7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sym typeface="Trebuchet MS" pitchFamily="34" charset="0"/>
        </a:defRPr>
      </a:lvl5pPr>
      <a:lvl6pPr marL="1658938" algn="l" defTabSz="642938" rtl="0" fontAlgn="base">
        <a:spcBef>
          <a:spcPts val="7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sym typeface="Trebuchet MS" pitchFamily="34" charset="0"/>
        </a:defRPr>
      </a:lvl6pPr>
      <a:lvl7pPr marL="2116138" algn="l" defTabSz="642938" rtl="0" fontAlgn="base">
        <a:spcBef>
          <a:spcPts val="7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sym typeface="Trebuchet MS" pitchFamily="34" charset="0"/>
        </a:defRPr>
      </a:lvl7pPr>
      <a:lvl8pPr marL="2573338" algn="l" defTabSz="642938" rtl="0" fontAlgn="base">
        <a:spcBef>
          <a:spcPts val="7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sym typeface="Trebuchet MS" pitchFamily="34" charset="0"/>
        </a:defRPr>
      </a:lvl8pPr>
      <a:lvl9pPr marL="3030538" algn="l" defTabSz="642938" rtl="0" fontAlgn="base">
        <a:spcBef>
          <a:spcPts val="7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sym typeface="Trebuchet M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4038" y="554038"/>
            <a:ext cx="8035925" cy="25273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3776663"/>
            <a:ext cx="7877175" cy="2536825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Trebuchet MS" pitchFamily="34" charset="0"/>
              </a:rPr>
              <a:t>Second level</a:t>
            </a:r>
          </a:p>
          <a:p>
            <a:pPr lvl="2"/>
            <a:r>
              <a:rPr lang="en-US" smtClean="0">
                <a:sym typeface="Trebuchet MS" pitchFamily="34" charset="0"/>
              </a:rPr>
              <a:t>Third level</a:t>
            </a:r>
          </a:p>
          <a:p>
            <a:pPr lvl="3"/>
            <a:r>
              <a:rPr lang="en-US" smtClean="0">
                <a:sym typeface="Trebuchet MS" pitchFamily="34" charset="0"/>
              </a:rPr>
              <a:t>Fourth level</a:t>
            </a:r>
          </a:p>
          <a:p>
            <a:pPr lvl="4"/>
            <a:r>
              <a:rPr lang="en-US" smtClean="0">
                <a:sym typeface="Trebuchet MS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xStyles>
    <p:titleStyle>
      <a:lvl1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  <a:sym typeface="Trebuchet MS" pitchFamily="34" charset="0"/>
        </a:defRPr>
      </a:lvl1pPr>
      <a:lvl2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2pPr>
      <a:lvl3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3pPr>
      <a:lvl4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4pPr>
      <a:lvl5pPr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  <a:sym typeface="Trebuchet MS" pitchFamily="34" charset="0"/>
        </a:defRPr>
      </a:lvl9pPr>
    </p:titleStyle>
    <p:bodyStyle>
      <a:lvl1pPr algn="l" defTabSz="642938" rtl="0" fontAlgn="base">
        <a:spcBef>
          <a:spcPts val="7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Trebuchet MS" pitchFamily="34" charset="0"/>
        </a:defRPr>
      </a:lvl1pPr>
      <a:lvl2pPr algn="l" defTabSz="642938" rtl="0" fontAlgn="base">
        <a:spcBef>
          <a:spcPts val="7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sym typeface="Trebuchet MS" pitchFamily="34" charset="0"/>
        </a:defRPr>
      </a:lvl2pPr>
      <a:lvl3pPr marL="284163" indent="173038" algn="l" defTabSz="642938" rtl="0" fontAlgn="base">
        <a:spcBef>
          <a:spcPts val="7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sym typeface="Trebuchet MS" pitchFamily="34" charset="0"/>
        </a:defRPr>
      </a:lvl3pPr>
      <a:lvl4pPr marL="633413" indent="176213" algn="l" defTabSz="642938" rtl="0" fontAlgn="base">
        <a:spcBef>
          <a:spcPts val="7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sym typeface="Trebuchet MS" pitchFamily="34" charset="0"/>
        </a:defRPr>
      </a:lvl4pPr>
      <a:lvl5pPr marL="923925" indent="228600" algn="l" defTabSz="642938" rtl="0" fontAlgn="base">
        <a:spcBef>
          <a:spcPts val="7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sym typeface="Trebuchet MS" pitchFamily="34" charset="0"/>
        </a:defRPr>
      </a:lvl5pPr>
      <a:lvl6pPr marL="1381125" indent="228600" algn="l" defTabSz="642938" rtl="0" fontAlgn="base">
        <a:spcBef>
          <a:spcPts val="7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sym typeface="Trebuchet MS" pitchFamily="34" charset="0"/>
        </a:defRPr>
      </a:lvl6pPr>
      <a:lvl7pPr marL="1838325" indent="228600" algn="l" defTabSz="642938" rtl="0" fontAlgn="base">
        <a:spcBef>
          <a:spcPts val="7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sym typeface="Trebuchet MS" pitchFamily="34" charset="0"/>
        </a:defRPr>
      </a:lvl7pPr>
      <a:lvl8pPr marL="2295525" indent="228600" algn="l" defTabSz="642938" rtl="0" fontAlgn="base">
        <a:spcBef>
          <a:spcPts val="7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sym typeface="Trebuchet MS" pitchFamily="34" charset="0"/>
        </a:defRPr>
      </a:lvl8pPr>
      <a:lvl9pPr marL="2752725" indent="228600" algn="l" defTabSz="642938" rtl="0" fontAlgn="base">
        <a:spcBef>
          <a:spcPts val="7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sym typeface="Trebuchet M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.ucla.ed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hyperlink" Target="http://www.socr.ucla.edu/" TargetMode="Externa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1.png"/><Relationship Id="rId5" Type="http://schemas.openxmlformats.org/officeDocument/2006/relationships/hyperlink" Target="http://www.statisticsresource.org/" TargetMode="External"/><Relationship Id="rId4" Type="http://schemas.openxmlformats.org/officeDocument/2006/relationships/hyperlink" Target="http://www.socr.ucla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://www.socr.ucla.ed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://www.socr.ucla.ed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.ucla.ed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socr.ucla.edu/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.ucla.ed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RowsCircle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522288"/>
            <a:ext cx="8915400" cy="1382712"/>
          </a:xfrm>
          <a:noFill/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2700" dist="25399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i="1" dirty="0"/>
              <a:t>Technology-Enhanced Mathematics 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>and Statistics </a:t>
            </a:r>
            <a:r>
              <a:rPr lang="en-US" sz="4000" i="1" dirty="0"/>
              <a:t>Education</a:t>
            </a:r>
            <a:endParaRPr lang="en-US" sz="400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Ins="35703"/>
          <a:lstStyle/>
          <a:p>
            <a:pPr>
              <a:lnSpc>
                <a:spcPct val="90000"/>
              </a:lnSpc>
            </a:pPr>
            <a:r>
              <a:rPr lang="en-US" sz="3200" dirty="0" smtClean="0"/>
              <a:t>Ivo </a:t>
            </a:r>
            <a:r>
              <a:rPr lang="en-US" sz="3200" dirty="0"/>
              <a:t>D. </a:t>
            </a:r>
            <a:r>
              <a:rPr lang="en-US" sz="3200" dirty="0" smtClean="0"/>
              <a:t>Dinov &amp; Nicolas Christou  </a:t>
            </a:r>
            <a:endParaRPr lang="en-US" sz="3200" dirty="0"/>
          </a:p>
          <a:p>
            <a:pPr>
              <a:lnSpc>
                <a:spcPct val="90000"/>
              </a:lnSpc>
            </a:pPr>
            <a:endParaRPr lang="en-US" sz="1200" b="0" dirty="0" smtClean="0">
              <a:solidFill>
                <a:srgbClr val="969696"/>
              </a:solidFill>
              <a:hlinkClick r:id="rId3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969696"/>
                </a:solidFill>
                <a:hlinkClick r:id="rId3"/>
              </a:rPr>
              <a:t>www.SOCR.ucla.edu</a:t>
            </a:r>
            <a:r>
              <a:rPr lang="en-US" sz="2800" b="0" dirty="0" smtClean="0">
                <a:solidFill>
                  <a:srgbClr val="969696"/>
                </a:solidFill>
              </a:rPr>
              <a:t> </a:t>
            </a:r>
            <a:endParaRPr lang="en-US" sz="2800" b="0" dirty="0">
              <a:solidFill>
                <a:srgbClr val="969696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01688" y="2986088"/>
            <a:ext cx="239553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00" i="1">
                <a:solidFill>
                  <a:srgbClr val="969696"/>
                </a:solidFill>
                <a:sym typeface="Trebuchet MS" pitchFamily="34" charset="0"/>
              </a:rPr>
              <a:t>It’s Online, Therefore It Exists!</a:t>
            </a:r>
          </a:p>
        </p:txBody>
      </p:sp>
      <p:pic>
        <p:nvPicPr>
          <p:cNvPr id="4099" name="Picture 3" descr="C:\Users\Ivo\Desktop\SOCR_Logo_TopView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t="137" r="12770" b="-18655"/>
          <a:stretch/>
        </p:blipFill>
        <p:spPr bwMode="auto">
          <a:xfrm>
            <a:off x="3383280" y="2209800"/>
            <a:ext cx="2362200" cy="243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035925" cy="609600"/>
          </a:xfrm>
          <a:noFill/>
          <a:ln/>
        </p:spPr>
        <p:txBody>
          <a:bodyPr/>
          <a:lstStyle/>
          <a:p>
            <a:pPr lvl="1"/>
            <a:r>
              <a:rPr lang="en-US" dirty="0"/>
              <a:t>Central Limit Theorem</a:t>
            </a:r>
            <a:br>
              <a:rPr lang="en-US" dirty="0"/>
            </a:br>
            <a:r>
              <a:rPr lang="en-US" u="sng" dirty="0">
                <a:solidFill>
                  <a:srgbClr val="0000FF"/>
                </a:solidFill>
              </a:rPr>
              <a:t>http://ucla.in/I1ZKq8 </a:t>
            </a: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6146" name="Picture 2" descr="C:\Users\Ivo\Desktop\SOCR_Activities_General_CLT_Dinov_012207_Fi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29995" r="3049"/>
          <a:stretch/>
        </p:blipFill>
        <p:spPr bwMode="auto">
          <a:xfrm>
            <a:off x="228600" y="2287068"/>
            <a:ext cx="8763000" cy="441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TitleN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00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TitleN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447800"/>
            <a:ext cx="8534400" cy="609600"/>
          </a:xfrm>
          <a:noFill/>
          <a:ln/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US" dirty="0" smtClean="0"/>
              <a:t>California </a:t>
            </a:r>
            <a:r>
              <a:rPr lang="en-US" dirty="0"/>
              <a:t>Ozone Data Activity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u="sng" dirty="0" smtClean="0">
                <a:solidFill>
                  <a:srgbClr val="0000FF"/>
                </a:solidFill>
              </a:rPr>
              <a:t>http</a:t>
            </a:r>
            <a:r>
              <a:rPr lang="en-US" sz="1800" u="sng" dirty="0">
                <a:solidFill>
                  <a:srgbClr val="0000FF"/>
                </a:solidFill>
              </a:rPr>
              <a:t>://wiki.stat.ucla.edu/socr/index.php/SOCR_MotionCharts_CAOzoneData 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pic>
        <p:nvPicPr>
          <p:cNvPr id="5122" name="Picture 2" descr="C:\Users\Ivo\Desktop\SOCR_Activities_MotionCharts_Ozone_070109_Fig6_10_Animation.p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568410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vo\Desktop\SOCR_Activities_MotionCharts_Ozone_070109_Fig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80665"/>
            <a:ext cx="1927179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23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TitleN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035925" cy="609600"/>
          </a:xfrm>
          <a:noFill/>
          <a:ln/>
        </p:spPr>
        <p:txBody>
          <a:bodyPr/>
          <a:lstStyle/>
          <a:p>
            <a:pPr marL="742950" lvl="1" indent="-285750">
              <a:spcBef>
                <a:spcPts val="0"/>
              </a:spcBef>
            </a:pPr>
            <a:r>
              <a:rPr lang="en-US" dirty="0"/>
              <a:t>Polynomial Model Fitting </a:t>
            </a:r>
            <a:endParaRPr lang="en-US" dirty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lvl="1" algn="l">
              <a:spcBef>
                <a:spcPts val="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rebuchet MS" pitchFamily="34" charset="0"/>
              </a:rPr>
              <a:t>http://socr.ucla.edu/Applets.dir/SOCRCurveFitter.html</a:t>
            </a:r>
            <a:endParaRPr lang="en-US" sz="2400" b="1" u="sng" dirty="0" smtClean="0">
              <a:solidFill>
                <a:srgbClr val="0000FF"/>
              </a:solidFill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t="18200" r="35350" b="22400"/>
          <a:stretch/>
        </p:blipFill>
        <p:spPr bwMode="auto">
          <a:xfrm>
            <a:off x="2438400" y="2444701"/>
            <a:ext cx="4267200" cy="412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291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vo\Desktop\SOCR_Activities_Uniform_E_EstimateExperiment_Dinov_121907_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55556"/>
            <a:ext cx="7941699" cy="41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TitleN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35925" cy="1371600"/>
          </a:xfrm>
          <a:noFill/>
          <a:ln/>
        </p:spPr>
        <p:txBody>
          <a:bodyPr/>
          <a:lstStyle/>
          <a:p>
            <a:pPr marL="742950" lvl="1" indent="-285750">
              <a:spcBef>
                <a:spcPts val="0"/>
              </a:spcBef>
            </a:pPr>
            <a:r>
              <a:rPr lang="en-US" dirty="0" smtClean="0"/>
              <a:t>Transcendental Number Estimation </a:t>
            </a:r>
            <a:r>
              <a:rPr lang="en-US" i="1" dirty="0" smtClean="0"/>
              <a:t>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l-GR" i="1" dirty="0"/>
              <a:t>π</a:t>
            </a:r>
            <a:r>
              <a:rPr lang="el-GR" dirty="0"/>
              <a:t> </a:t>
            </a:r>
            <a:endParaRPr lang="el-G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61049" y="1676400"/>
            <a:ext cx="563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800" b="1" u="sng" dirty="0">
                <a:solidFill>
                  <a:srgbClr val="0000FF"/>
                </a:solidFill>
                <a:latin typeface="Trebuchet MS" pitchFamily="34" charset="0"/>
              </a:rPr>
              <a:t>http://</a:t>
            </a:r>
            <a:r>
              <a:rPr lang="en-US" sz="2800" b="1" u="sng" dirty="0" smtClean="0">
                <a:solidFill>
                  <a:srgbClr val="0000FF"/>
                </a:solidFill>
                <a:latin typeface="Trebuchet MS" pitchFamily="34" charset="0"/>
              </a:rPr>
              <a:t>socr.ucla.edu/htmls/exp</a:t>
            </a:r>
            <a:endParaRPr lang="en-US" sz="2800" b="1" u="sng" dirty="0" smtClean="0">
              <a:solidFill>
                <a:srgbClr val="0000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54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TitleN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763000" cy="1371600"/>
          </a:xfrm>
          <a:noFill/>
          <a:ln/>
        </p:spPr>
        <p:txBody>
          <a:bodyPr/>
          <a:lstStyle/>
          <a:p>
            <a:pPr marL="742950" lvl="1" indent="-285750">
              <a:spcBef>
                <a:spcPts val="0"/>
              </a:spcBef>
            </a:pPr>
            <a:r>
              <a:rPr lang="en-US" sz="4000" dirty="0"/>
              <a:t>Wavelet </a:t>
            </a:r>
            <a:r>
              <a:rPr lang="en-US" sz="4000" dirty="0" smtClean="0"/>
              <a:t>&amp; Fourier Representation &amp; Signal </a:t>
            </a:r>
            <a:r>
              <a:rPr lang="en-US" sz="4000" dirty="0" err="1" smtClean="0"/>
              <a:t>Denoising</a:t>
            </a:r>
            <a:endParaRPr lang="el-GR" sz="4000" dirty="0"/>
          </a:p>
        </p:txBody>
      </p:sp>
      <p:pic>
        <p:nvPicPr>
          <p:cNvPr id="2050" name="Picture 2" descr="C:\Users\Ivo\Desktop\SOCR_Activities_Games_Wavelet_Dinov_031407_Fi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4" y="2569220"/>
            <a:ext cx="8041736" cy="39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743200" y="2555557"/>
            <a:ext cx="563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800" b="1" u="sng" dirty="0">
                <a:solidFill>
                  <a:srgbClr val="0000FF"/>
                </a:solidFill>
                <a:latin typeface="Trebuchet MS" pitchFamily="34" charset="0"/>
              </a:rPr>
              <a:t>http://</a:t>
            </a:r>
            <a:r>
              <a:rPr lang="en-US" sz="2800" b="1" u="sng" dirty="0" smtClean="0">
                <a:solidFill>
                  <a:srgbClr val="0000FF"/>
                </a:solidFill>
                <a:latin typeface="Trebuchet MS" pitchFamily="34" charset="0"/>
              </a:rPr>
              <a:t>socr.ucla.edu/htmls/game</a:t>
            </a:r>
            <a:endParaRPr lang="en-US" sz="2800" b="1" u="sng" dirty="0" smtClean="0">
              <a:solidFill>
                <a:srgbClr val="0000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31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763000" cy="1371600"/>
          </a:xfrm>
          <a:noFill/>
          <a:ln/>
        </p:spPr>
        <p:txBody>
          <a:bodyPr/>
          <a:lstStyle/>
          <a:p>
            <a:pPr marL="342900" indent="-342900">
              <a:spcBef>
                <a:spcPts val="0"/>
              </a:spcBef>
            </a:pPr>
            <a:r>
              <a:rPr lang="en-US" dirty="0" smtClean="0">
                <a:latin typeface="Trebuchet MS" pitchFamily="34" charset="0"/>
              </a:rPr>
              <a:t>Data Example: Latin </a:t>
            </a:r>
            <a:r>
              <a:rPr lang="en-US" dirty="0">
                <a:latin typeface="Trebuchet MS" pitchFamily="34" charset="0"/>
              </a:rPr>
              <a:t>Letters Frequency Distribution 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853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b="1" u="sng" dirty="0">
                <a:solidFill>
                  <a:srgbClr val="0000FF"/>
                </a:solidFill>
                <a:latin typeface="Trebuchet MS" pitchFamily="34" charset="0"/>
              </a:rPr>
              <a:t>http://wiki.stat.ucla.edu/socr/index.php/SOCR_LetterFrequencyData</a:t>
            </a:r>
            <a:endParaRPr lang="en-US" b="1" u="sng" dirty="0" smtClean="0">
              <a:solidFill>
                <a:srgbClr val="0000FF"/>
              </a:solidFill>
              <a:latin typeface="Trebuchet MS" pitchFamily="34" charset="0"/>
            </a:endParaRPr>
          </a:p>
        </p:txBody>
      </p:sp>
      <p:pic>
        <p:nvPicPr>
          <p:cNvPr id="1026" name="Picture 2" descr="C:\Users\Ivo\Desktop\SOCR_Data_Dinov_EnglishLetterFrequency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" y="3084513"/>
            <a:ext cx="8532813" cy="3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TitleN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00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TitleN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534400" cy="762000"/>
          </a:xfrm>
        </p:spPr>
        <p:txBody>
          <a:bodyPr/>
          <a:lstStyle/>
          <a:p>
            <a:r>
              <a:rPr lang="en-US" sz="3600" dirty="0"/>
              <a:t>Future Research </a:t>
            </a:r>
            <a:r>
              <a:rPr lang="en-US" sz="3600" dirty="0" smtClean="0"/>
              <a:t>&amp; Development</a:t>
            </a:r>
            <a:endParaRPr lang="en-US" sz="3600" dirty="0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A5BFDD"/>
              </a:clrFrom>
              <a:clrTo>
                <a:srgbClr val="A5B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1" t="30884" r="33239" b="25400"/>
          <a:stretch/>
        </p:blipFill>
        <p:spPr bwMode="auto">
          <a:xfrm>
            <a:off x="4542834" y="3691260"/>
            <a:ext cx="4372566" cy="29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04800" y="2353321"/>
            <a:ext cx="65532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1430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buFontTx/>
              <a:buChar char="•"/>
            </a:pPr>
            <a:r>
              <a:rPr lang="en-US" sz="2400" b="1" dirty="0" smtClean="0"/>
              <a:t>New </a:t>
            </a:r>
            <a:r>
              <a:rPr lang="en-US" sz="2400" b="1" dirty="0"/>
              <a:t>tools under development</a:t>
            </a:r>
          </a:p>
          <a:p>
            <a:pPr>
              <a:buFontTx/>
              <a:buChar char="•"/>
            </a:pPr>
            <a:r>
              <a:rPr lang="en-US" sz="2400" b="1" dirty="0" smtClean="0"/>
              <a:t>  Additional SOCR Wiki activities</a:t>
            </a:r>
            <a:endParaRPr lang="en-US" sz="2400" b="1" dirty="0"/>
          </a:p>
          <a:p>
            <a:pPr>
              <a:buFontTx/>
              <a:buChar char="•"/>
            </a:pPr>
            <a:r>
              <a:rPr lang="en-US" sz="2400" b="1" dirty="0"/>
              <a:t>  Annual SOCR Workshops</a:t>
            </a:r>
          </a:p>
          <a:p>
            <a:pPr>
              <a:buFontTx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 Evaluation</a:t>
            </a:r>
            <a:endParaRPr lang="en-US" sz="2400" b="1" dirty="0"/>
          </a:p>
          <a:p>
            <a:pPr>
              <a:buFontTx/>
              <a:buChar char="•"/>
            </a:pPr>
            <a:r>
              <a:rPr lang="en-US" sz="2800" dirty="0"/>
              <a:t> </a:t>
            </a:r>
            <a:r>
              <a:rPr lang="en-US" sz="2400" b="1" dirty="0"/>
              <a:t>SOCR usage: </a:t>
            </a:r>
            <a:r>
              <a:rPr lang="en-US" sz="2400" b="1" dirty="0" smtClean="0">
                <a:solidFill>
                  <a:srgbClr val="0000FF"/>
                </a:solidFill>
                <a:hlinkClick r:id="rId5"/>
              </a:rPr>
              <a:t>www.SOCR.ucla.edu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800600" y="4353868"/>
            <a:ext cx="1219200" cy="789631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1" t="33400" r="37549" b="37863"/>
          <a:stretch/>
        </p:blipFill>
        <p:spPr bwMode="auto">
          <a:xfrm>
            <a:off x="304800" y="4720442"/>
            <a:ext cx="3520440" cy="1832758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31"/>
          <p:cNvSpPr>
            <a:spLocks noChangeArrowheads="1"/>
          </p:cNvSpPr>
          <p:nvPr/>
        </p:nvSpPr>
        <p:spPr bwMode="auto">
          <a:xfrm>
            <a:off x="4145253" y="4800600"/>
            <a:ext cx="502947" cy="266622"/>
          </a:xfrm>
          <a:prstGeom prst="leftArrow">
            <a:avLst>
              <a:gd name="adj1" fmla="val 50000"/>
              <a:gd name="adj2" fmla="val 53012"/>
            </a:avLst>
          </a:prstGeom>
          <a:gradFill rotWithShape="1">
            <a:gsLst>
              <a:gs pos="0">
                <a:srgbClr val="0000FF"/>
              </a:gs>
              <a:gs pos="100000">
                <a:srgbClr val="FF0000"/>
              </a:gs>
            </a:gsLst>
            <a:lin ang="0" scaled="1"/>
          </a:gradFill>
          <a:ln w="381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/>
      <p:bldP spid="2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TitleN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534400" cy="762000"/>
          </a:xfrm>
        </p:spPr>
        <p:txBody>
          <a:bodyPr/>
          <a:lstStyle/>
          <a:p>
            <a:r>
              <a:rPr lang="en-US" sz="3600" dirty="0" smtClean="0"/>
              <a:t>SOCR Curricular Assessment</a:t>
            </a:r>
            <a:endParaRPr lang="en-US" sz="3600" dirty="0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861060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1430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 u="sng" dirty="0" smtClean="0">
                <a:solidFill>
                  <a:srgbClr val="0000FF"/>
                </a:solidFill>
              </a:rPr>
              <a:t>http</a:t>
            </a:r>
            <a:r>
              <a:rPr lang="en-US" sz="2800" b="1" u="sng" dirty="0">
                <a:solidFill>
                  <a:srgbClr val="0000FF"/>
                </a:solidFill>
              </a:rPr>
              <a:t>://</a:t>
            </a:r>
            <a:r>
              <a:rPr lang="en-US" sz="2800" b="1" u="sng" dirty="0" smtClean="0">
                <a:solidFill>
                  <a:srgbClr val="0000FF"/>
                </a:solidFill>
              </a:rPr>
              <a:t>socr.ucla.edu/htmls/SOCR_References.html</a:t>
            </a:r>
          </a:p>
          <a:p>
            <a:endParaRPr lang="en-US" b="1" u="sng" dirty="0">
              <a:solidFill>
                <a:srgbClr val="0000FF"/>
              </a:solidFill>
            </a:endParaRPr>
          </a:p>
          <a:p>
            <a:r>
              <a:rPr lang="en-US" sz="2600" b="1" dirty="0" smtClean="0"/>
              <a:t>Conducted several IRB-approved studies of SOCR-blended instruction, compared to controls, quantifying the efficacy of the applets, materials and IT-enhanced curricular training in undergrad courses</a:t>
            </a:r>
            <a:r>
              <a:rPr lang="en-US" sz="2600" b="1" dirty="0" smtClean="0"/>
              <a:t>.</a:t>
            </a:r>
            <a:endParaRPr lang="en-US" sz="2600" b="1" dirty="0"/>
          </a:p>
          <a:p>
            <a:pPr marL="168275" indent="-168275">
              <a:buFont typeface="Arial" pitchFamily="34" charset="0"/>
              <a:buChar char="•"/>
            </a:pPr>
            <a:endParaRPr lang="en-US" sz="1400" dirty="0" smtClean="0"/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Christou</a:t>
            </a:r>
            <a:r>
              <a:rPr lang="en-US" sz="1400" dirty="0"/>
              <a:t>, </a:t>
            </a:r>
            <a:r>
              <a:rPr lang="en-US" sz="1400" dirty="0" smtClean="0"/>
              <a:t>N and Dinov</a:t>
            </a:r>
            <a:r>
              <a:rPr lang="en-US" sz="1400" dirty="0"/>
              <a:t>, ID (2010) </a:t>
            </a:r>
            <a:r>
              <a:rPr lang="en-US" sz="1400" i="1" dirty="0" smtClean="0"/>
              <a:t>A </a:t>
            </a:r>
            <a:r>
              <a:rPr lang="en-US" sz="1400" i="1" dirty="0"/>
              <a:t>Study of Students’ Learning Styles, Discipline Attitudes and Knowledge Acquisition in Technology-Enhanced Probability and Statistics </a:t>
            </a:r>
            <a:r>
              <a:rPr lang="en-US" sz="1400" i="1" dirty="0" smtClean="0"/>
              <a:t>Education</a:t>
            </a:r>
            <a:r>
              <a:rPr lang="en-US" sz="1400" dirty="0" smtClean="0"/>
              <a:t>, </a:t>
            </a:r>
            <a:r>
              <a:rPr lang="en-US" sz="1400" dirty="0"/>
              <a:t>JOLT, 6(3</a:t>
            </a:r>
            <a:r>
              <a:rPr lang="en-US" sz="1400" dirty="0" smtClean="0"/>
              <a:t>), 546-572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Dinov</a:t>
            </a:r>
            <a:r>
              <a:rPr lang="en-US" sz="1400" dirty="0"/>
              <a:t>, ID, Sanchez, J, and Christou, N (2008) </a:t>
            </a:r>
            <a:r>
              <a:rPr lang="en-US" sz="1400" i="1" dirty="0"/>
              <a:t>Pedagogical Utilization and Assessment of the Statistic Online Computational Resource in Introductory Probability and Statistics Courses</a:t>
            </a:r>
            <a:r>
              <a:rPr lang="en-US" sz="1400" dirty="0"/>
              <a:t>, </a:t>
            </a:r>
            <a:r>
              <a:rPr lang="en-US" sz="1400" dirty="0" smtClean="0"/>
              <a:t> JC&amp;E, </a:t>
            </a:r>
            <a:r>
              <a:rPr lang="en-US" sz="1400" dirty="0"/>
              <a:t>50, 284–300</a:t>
            </a:r>
            <a:r>
              <a:rPr lang="en-US" sz="1400" dirty="0" smtClean="0"/>
              <a:t>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Christou</a:t>
            </a:r>
            <a:r>
              <a:rPr lang="en-US" sz="1400" dirty="0"/>
              <a:t>, </a:t>
            </a:r>
            <a:r>
              <a:rPr lang="en-US" sz="1400" dirty="0" smtClean="0"/>
              <a:t> N, Sanchez, J </a:t>
            </a:r>
            <a:r>
              <a:rPr lang="en-US" sz="1400" dirty="0"/>
              <a:t>and </a:t>
            </a:r>
            <a:r>
              <a:rPr lang="en-US" sz="1400" dirty="0" smtClean="0"/>
              <a:t>Dinov, I. (2007) </a:t>
            </a:r>
            <a:r>
              <a:rPr lang="en-US" sz="1400" i="1" dirty="0" smtClean="0"/>
              <a:t>Design </a:t>
            </a:r>
            <a:r>
              <a:rPr lang="en-US" sz="1400" i="1" dirty="0"/>
              <a:t>and Evaluation of SOCR Tools for Simulation in Undergraduate Probability and Statistics Courses</a:t>
            </a:r>
            <a:r>
              <a:rPr lang="en-US" sz="1400" dirty="0"/>
              <a:t>. Proceedings </a:t>
            </a:r>
            <a:r>
              <a:rPr lang="en-US" sz="1400" dirty="0" smtClean="0"/>
              <a:t>ISI, </a:t>
            </a:r>
            <a:r>
              <a:rPr lang="en-US" sz="1400" dirty="0"/>
              <a:t>Lisbon, Portugal, August 2007.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3222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TitleN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534400" cy="762000"/>
          </a:xfrm>
        </p:spPr>
        <p:txBody>
          <a:bodyPr/>
          <a:lstStyle/>
          <a:p>
            <a:r>
              <a:rPr lang="en-US" sz="3600" dirty="0" smtClean="0"/>
              <a:t>Session Evaluation/Feedback</a:t>
            </a:r>
            <a:endParaRPr lang="en-US" sz="3600" dirty="0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04800" y="2576155"/>
            <a:ext cx="8534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1430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 dirty="0" smtClean="0"/>
              <a:t>Provide Anonymous Feedback Online</a:t>
            </a:r>
          </a:p>
          <a:p>
            <a:endParaRPr lang="en-US" sz="1400" b="1" dirty="0"/>
          </a:p>
          <a:p>
            <a:r>
              <a:rPr lang="en-US" sz="2800" b="1" u="sng" dirty="0">
                <a:solidFill>
                  <a:srgbClr val="0000FF"/>
                </a:solidFill>
              </a:rPr>
              <a:t>http://socr.ucla.edu/htmls/SOCR_Feedback.html </a:t>
            </a:r>
          </a:p>
        </p:txBody>
      </p:sp>
    </p:spTree>
    <p:extLst>
      <p:ext uri="{BB962C8B-B14F-4D97-AF65-F5344CB8AC3E}">
        <p14:creationId xmlns:p14="http://schemas.microsoft.com/office/powerpoint/2010/main" val="3129934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2Column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554038" y="381000"/>
            <a:ext cx="5249862" cy="1198563"/>
          </a:xfrm>
        </p:spPr>
        <p:txBody>
          <a:bodyPr/>
          <a:lstStyle/>
          <a:p>
            <a:r>
              <a:rPr lang="en-US" sz="4000" dirty="0" smtClean="0"/>
              <a:t>Acknowledgments</a:t>
            </a:r>
            <a:endParaRPr lang="en-US" sz="4000" dirty="0"/>
          </a:p>
        </p:txBody>
      </p:sp>
      <p:pic>
        <p:nvPicPr>
          <p:cNvPr id="38953" name="Picture 41" descr="The image “http://www.nih.gov/icd/od/ocpl/images/gif/NIH_Logo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12" y="1634012"/>
            <a:ext cx="1337788" cy="133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60" name="Text Box 48"/>
          <p:cNvSpPr txBox="1">
            <a:spLocks noChangeArrowheads="1"/>
          </p:cNvSpPr>
          <p:nvPr/>
        </p:nvSpPr>
        <p:spPr bwMode="auto">
          <a:xfrm>
            <a:off x="373063" y="2284413"/>
            <a:ext cx="5616575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Funded</a:t>
            </a:r>
            <a:r>
              <a:rPr lang="en-US" dirty="0"/>
              <a:t> by </a:t>
            </a:r>
          </a:p>
          <a:p>
            <a:r>
              <a:rPr lang="en-US" dirty="0"/>
              <a:t>NSF  DUE 0716055 </a:t>
            </a:r>
          </a:p>
          <a:p>
            <a:endParaRPr lang="en-US" dirty="0"/>
          </a:p>
          <a:p>
            <a:r>
              <a:rPr lang="en-US" b="1" dirty="0"/>
              <a:t>Collaborators</a:t>
            </a:r>
            <a:endParaRPr lang="en-US" dirty="0"/>
          </a:p>
          <a:p>
            <a:r>
              <a:rPr lang="en-US" dirty="0"/>
              <a:t>	I. D. Dinov, N. Christou, R. Gould </a:t>
            </a:r>
          </a:p>
          <a:p>
            <a:r>
              <a:rPr lang="en-US" dirty="0"/>
              <a:t>	J. Cui, A. </a:t>
            </a:r>
            <a:r>
              <a:rPr lang="en-US" dirty="0" err="1"/>
              <a:t>Che</a:t>
            </a:r>
            <a:r>
              <a:rPr lang="en-US" dirty="0"/>
              <a:t>, R. </a:t>
            </a:r>
            <a:r>
              <a:rPr lang="en-US" dirty="0" err="1"/>
              <a:t>Gidwani</a:t>
            </a:r>
            <a:endParaRPr lang="en-US" dirty="0"/>
          </a:p>
          <a:p>
            <a:endParaRPr lang="en-US" dirty="0"/>
          </a:p>
          <a:p>
            <a:r>
              <a:rPr lang="en-US" sz="1400" b="1" dirty="0">
                <a:solidFill>
                  <a:srgbClr val="0000FF"/>
                </a:solidFill>
              </a:rPr>
              <a:t>http://www.socr.ucla.edu/htmls/SOCR_Acknowledgements.html 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http://www.socr.ucla.edu/htmls/SOCR_References.html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400" dirty="0">
                <a:hlinkClick r:id="rId4"/>
              </a:rPr>
              <a:t>www.SOCR.ucla.edu</a:t>
            </a:r>
            <a:endParaRPr lang="en-US" sz="2400" dirty="0"/>
          </a:p>
          <a:p>
            <a:r>
              <a:rPr lang="en-US" sz="2400" dirty="0">
                <a:hlinkClick r:id="rId5"/>
              </a:rPr>
              <a:t>www.StatisticsResource.org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074" name="Picture 2" descr="C:\Users\Ivo\Desktop\SOCR_Logo_Top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12" y="3733800"/>
            <a:ext cx="240887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5" name="Picture 13" descr="NSF_Logo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TitleN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035925" cy="609600"/>
          </a:xfrm>
          <a:noFill/>
          <a:ln/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04800" y="2460634"/>
            <a:ext cx="8305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 algn="l">
              <a:spcBef>
                <a:spcPts val="0"/>
              </a:spcBef>
              <a:buFont typeface="+mj-lt"/>
              <a:buAutoNum type="arabicParenR"/>
            </a:pPr>
            <a:r>
              <a:rPr lang="en-US" b="1" dirty="0" smtClean="0">
                <a:latin typeface="Trebuchet MS" pitchFamily="34" charset="0"/>
              </a:rPr>
              <a:t>What </a:t>
            </a:r>
            <a:r>
              <a:rPr lang="en-US" b="1" dirty="0">
                <a:latin typeface="Trebuchet MS" pitchFamily="34" charset="0"/>
              </a:rPr>
              <a:t>is SOCR?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arenR"/>
            </a:pPr>
            <a:r>
              <a:rPr lang="en-US" b="1" dirty="0" err="1" smtClean="0">
                <a:latin typeface="Trebuchet MS" pitchFamily="34" charset="0"/>
              </a:rPr>
              <a:t>Webapps</a:t>
            </a:r>
            <a:r>
              <a:rPr lang="en-US" b="1" dirty="0">
                <a:latin typeface="Trebuchet MS" pitchFamily="34" charset="0"/>
              </a:rPr>
              <a:t>: Distributions, Experiments, Analyses, Games, </a:t>
            </a:r>
            <a:r>
              <a:rPr lang="en-US" b="1" dirty="0" smtClean="0">
                <a:latin typeface="Trebuchet MS" pitchFamily="34" charset="0"/>
              </a:rPr>
              <a:t>Modeler, Graphs</a:t>
            </a:r>
            <a:endParaRPr lang="en-US" b="1" dirty="0">
              <a:latin typeface="Trebuchet MS" pitchFamily="34" charset="0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arenR"/>
            </a:pPr>
            <a:r>
              <a:rPr lang="en-US" b="1" dirty="0" smtClean="0">
                <a:latin typeface="Trebuchet MS" pitchFamily="34" charset="0"/>
              </a:rPr>
              <a:t>Multilingual </a:t>
            </a:r>
            <a:r>
              <a:rPr lang="en-US" b="1" dirty="0">
                <a:latin typeface="Trebuchet MS" pitchFamily="34" charset="0"/>
              </a:rPr>
              <a:t>instructional resources: EBooks, </a:t>
            </a:r>
            <a:r>
              <a:rPr lang="en-US" b="1" dirty="0" smtClean="0">
                <a:latin typeface="Trebuchet MS" pitchFamily="34" charset="0"/>
              </a:rPr>
              <a:t>Continuing Ed workshops</a:t>
            </a:r>
            <a:endParaRPr lang="en-US" b="1" dirty="0">
              <a:latin typeface="Trebuchet MS" pitchFamily="34" charset="0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arenR"/>
            </a:pPr>
            <a:r>
              <a:rPr lang="en-US" b="1" dirty="0" smtClean="0">
                <a:latin typeface="Trebuchet MS" pitchFamily="34" charset="0"/>
              </a:rPr>
              <a:t>Learning </a:t>
            </a:r>
            <a:r>
              <a:rPr lang="en-US" b="1" dirty="0">
                <a:latin typeface="Trebuchet MS" pitchFamily="34" charset="0"/>
              </a:rPr>
              <a:t>activities: interactive, data-driven and </a:t>
            </a:r>
            <a:r>
              <a:rPr lang="en-US" b="1" dirty="0" smtClean="0">
                <a:latin typeface="Trebuchet MS" pitchFamily="34" charset="0"/>
              </a:rPr>
              <a:t>technology-enhanced</a:t>
            </a:r>
            <a:endParaRPr lang="en-US" b="1" dirty="0">
              <a:latin typeface="Trebuchet MS" pitchFamily="34" charset="0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arenR"/>
            </a:pPr>
            <a:r>
              <a:rPr lang="en-US" b="1" dirty="0" smtClean="0">
                <a:latin typeface="Trebuchet MS" pitchFamily="34" charset="0"/>
              </a:rPr>
              <a:t>Examples</a:t>
            </a:r>
            <a:r>
              <a:rPr lang="en-US" b="1" dirty="0">
                <a:latin typeface="Trebuchet MS" pitchFamily="34" charset="0"/>
              </a:rPr>
              <a:t>: </a:t>
            </a:r>
          </a:p>
          <a:p>
            <a:pPr marL="742950" lvl="1" indent="-285750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smtClean="0">
                <a:latin typeface="Trebuchet MS" pitchFamily="34" charset="0"/>
              </a:rPr>
              <a:t>Central </a:t>
            </a:r>
            <a:r>
              <a:rPr lang="en-US" b="1" dirty="0">
                <a:latin typeface="Trebuchet MS" pitchFamily="34" charset="0"/>
              </a:rPr>
              <a:t>Limit Theorem </a:t>
            </a:r>
          </a:p>
          <a:p>
            <a:pPr marL="742950" lvl="1" indent="-285750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smtClean="0">
                <a:latin typeface="Trebuchet MS" pitchFamily="34" charset="0"/>
              </a:rPr>
              <a:t>Hands-on </a:t>
            </a:r>
            <a:r>
              <a:rPr lang="en-US" b="1" dirty="0">
                <a:latin typeface="Trebuchet MS" pitchFamily="34" charset="0"/>
              </a:rPr>
              <a:t>California Ozone Data Activity </a:t>
            </a:r>
          </a:p>
          <a:p>
            <a:pPr marL="742950" lvl="1" indent="-285750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smtClean="0">
                <a:latin typeface="Trebuchet MS" pitchFamily="34" charset="0"/>
              </a:rPr>
              <a:t>Polynomial </a:t>
            </a:r>
            <a:r>
              <a:rPr lang="en-US" b="1" dirty="0">
                <a:latin typeface="Trebuchet MS" pitchFamily="34" charset="0"/>
              </a:rPr>
              <a:t>Model Fitting </a:t>
            </a:r>
          </a:p>
          <a:p>
            <a:pPr marL="742950" lvl="1" indent="-285750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smtClean="0">
                <a:latin typeface="Trebuchet MS" pitchFamily="34" charset="0"/>
              </a:rPr>
              <a:t>Stochastic </a:t>
            </a:r>
            <a:r>
              <a:rPr lang="en-US" b="1" dirty="0">
                <a:latin typeface="Trebuchet MS" pitchFamily="34" charset="0"/>
              </a:rPr>
              <a:t>estimation of transcendental numbers: </a:t>
            </a:r>
            <a:endParaRPr lang="en-US" b="1" dirty="0" smtClean="0">
              <a:latin typeface="Trebuchet MS" pitchFamily="34" charset="0"/>
            </a:endParaRPr>
          </a:p>
          <a:p>
            <a:pPr marL="1200150" lvl="2" indent="-285750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smtClean="0">
                <a:latin typeface="Trebuchet MS" pitchFamily="34" charset="0"/>
              </a:rPr>
              <a:t>Natural </a:t>
            </a:r>
            <a:r>
              <a:rPr lang="en-US" b="1" dirty="0">
                <a:latin typeface="Trebuchet MS" pitchFamily="34" charset="0"/>
              </a:rPr>
              <a:t>number e and </a:t>
            </a:r>
            <a:r>
              <a:rPr lang="el-GR" b="1" dirty="0">
                <a:latin typeface="Trebuchet MS" pitchFamily="34" charset="0"/>
              </a:rPr>
              <a:t>π </a:t>
            </a:r>
          </a:p>
          <a:p>
            <a:pPr marL="742950" lvl="1" indent="-285750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smtClean="0">
                <a:latin typeface="Trebuchet MS" pitchFamily="34" charset="0"/>
              </a:rPr>
              <a:t>Hands-on </a:t>
            </a:r>
            <a:r>
              <a:rPr lang="en-US" b="1" dirty="0">
                <a:latin typeface="Trebuchet MS" pitchFamily="34" charset="0"/>
              </a:rPr>
              <a:t>Wavelet and Fourier representation and signal </a:t>
            </a:r>
            <a:r>
              <a:rPr lang="en-US" b="1" dirty="0" err="1">
                <a:latin typeface="Trebuchet MS" pitchFamily="34" charset="0"/>
              </a:rPr>
              <a:t>denoising</a:t>
            </a:r>
            <a:r>
              <a:rPr lang="en-US" b="1" dirty="0">
                <a:latin typeface="Trebuchet MS" pitchFamily="34" charset="0"/>
              </a:rPr>
              <a:t> 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arenR"/>
            </a:pPr>
            <a:r>
              <a:rPr lang="en-US" b="1" dirty="0" smtClean="0">
                <a:latin typeface="Trebuchet MS" pitchFamily="34" charset="0"/>
              </a:rPr>
              <a:t>Data</a:t>
            </a:r>
            <a:r>
              <a:rPr lang="en-US" b="1" dirty="0">
                <a:latin typeface="Trebuchet MS" pitchFamily="34" charset="0"/>
              </a:rPr>
              <a:t>: Diverse publicly accessible datasets for copy-paste/download utilization </a:t>
            </a:r>
            <a:r>
              <a:rPr lang="en-US" b="1" dirty="0" smtClean="0">
                <a:latin typeface="Trebuchet MS" pitchFamily="34" charset="0"/>
              </a:rPr>
              <a:t>– e.g., Latin </a:t>
            </a:r>
            <a:r>
              <a:rPr lang="en-US" b="1" dirty="0">
                <a:latin typeface="Trebuchet MS" pitchFamily="34" charset="0"/>
              </a:rPr>
              <a:t>Letters Frequency Distribution </a:t>
            </a:r>
            <a:endParaRPr lang="en-US" b="1" dirty="0" smtClean="0">
              <a:latin typeface="Trebuchet MS" pitchFamily="34" charset="0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arenR"/>
            </a:pPr>
            <a:r>
              <a:rPr lang="en-US" b="1" dirty="0" smtClean="0">
                <a:latin typeface="Trebuchet MS" pitchFamily="34" charset="0"/>
              </a:rPr>
              <a:t>Dissemination</a:t>
            </a:r>
            <a:r>
              <a:rPr lang="en-US" b="1" dirty="0">
                <a:latin typeface="Trebuchet MS" pitchFamily="34" charset="0"/>
              </a:rPr>
              <a:t>: papers, conferences, workshops, etc.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61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14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614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614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614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TitleN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4667" r="40000" b="57535"/>
          <a:stretch/>
        </p:blipFill>
        <p:spPr bwMode="auto">
          <a:xfrm>
            <a:off x="228600" y="2362200"/>
            <a:ext cx="8610600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What is SOCR?</a:t>
            </a:r>
          </a:p>
        </p:txBody>
      </p:sp>
      <p:graphicFrame>
        <p:nvGraphicFramePr>
          <p:cNvPr id="63493" name="Group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839022"/>
              </p:ext>
            </p:extLst>
          </p:nvPr>
        </p:nvGraphicFramePr>
        <p:xfrm>
          <a:off x="990601" y="3185160"/>
          <a:ext cx="7848599" cy="274320"/>
        </p:xfrm>
        <a:graphic>
          <a:graphicData uri="http://schemas.openxmlformats.org/drawingml/2006/table">
            <a:tbl>
              <a:tblPr/>
              <a:tblGrid>
                <a:gridCol w="822234"/>
                <a:gridCol w="448491"/>
                <a:gridCol w="1015275"/>
                <a:gridCol w="685800"/>
                <a:gridCol w="914400"/>
                <a:gridCol w="762000"/>
                <a:gridCol w="533400"/>
                <a:gridCol w="685800"/>
                <a:gridCol w="533400"/>
                <a:gridCol w="990600"/>
                <a:gridCol w="457199"/>
              </a:tblGrid>
              <a:tr h="24384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sym typeface="Trebuchet MS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sym typeface="Trebuchet MS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sym typeface="Trebuchet MS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sym typeface="Trebuchet MS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sym typeface="Trebuchet MS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sym typeface="Trebuchet MS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sym typeface="Trebuchet MS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sym typeface="Trebuchet MS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sym typeface="Trebuchet MS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sym typeface="Trebuchet MS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sym typeface="Trebuchet MS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17" name="Rectangle 29"/>
          <p:cNvSpPr>
            <a:spLocks noChangeArrowheads="1"/>
          </p:cNvSpPr>
          <p:nvPr/>
        </p:nvSpPr>
        <p:spPr bwMode="auto">
          <a:xfrm>
            <a:off x="1066800" y="2743200"/>
            <a:ext cx="1828800" cy="304800"/>
          </a:xfrm>
          <a:prstGeom prst="rect">
            <a:avLst/>
          </a:prstGeom>
          <a:noFill/>
          <a:ln w="571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8" name="AutoShape 30"/>
          <p:cNvSpPr>
            <a:spLocks noChangeArrowheads="1"/>
          </p:cNvSpPr>
          <p:nvPr/>
        </p:nvSpPr>
        <p:spPr bwMode="auto">
          <a:xfrm>
            <a:off x="3124200" y="2590801"/>
            <a:ext cx="1676400" cy="609599"/>
          </a:xfrm>
          <a:prstGeom prst="leftArrow">
            <a:avLst>
              <a:gd name="adj1" fmla="val 50000"/>
              <a:gd name="adj2" fmla="val 53012"/>
            </a:avLst>
          </a:prstGeom>
          <a:gradFill rotWithShape="1">
            <a:gsLst>
              <a:gs pos="0">
                <a:srgbClr val="0000FF"/>
              </a:gs>
              <a:gs pos="100000">
                <a:srgbClr val="FF0000"/>
              </a:gs>
            </a:gsLst>
            <a:lin ang="0" scaled="1"/>
          </a:gradFill>
          <a:ln w="381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9" name="AutoShape 31"/>
          <p:cNvSpPr>
            <a:spLocks noChangeArrowheads="1"/>
          </p:cNvSpPr>
          <p:nvPr/>
        </p:nvSpPr>
        <p:spPr bwMode="auto">
          <a:xfrm rot="-2807090">
            <a:off x="7765576" y="2216929"/>
            <a:ext cx="1389892" cy="475803"/>
          </a:xfrm>
          <a:prstGeom prst="leftArrow">
            <a:avLst>
              <a:gd name="adj1" fmla="val 50000"/>
              <a:gd name="adj2" fmla="val 53012"/>
            </a:avLst>
          </a:prstGeom>
          <a:gradFill rotWithShape="1">
            <a:gsLst>
              <a:gs pos="0">
                <a:srgbClr val="0000FF"/>
              </a:gs>
              <a:gs pos="100000">
                <a:srgbClr val="FF0000"/>
              </a:gs>
            </a:gsLst>
            <a:lin ang="0" scaled="1"/>
          </a:gradFill>
          <a:ln w="381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7" grpId="0" animBg="1"/>
      <p:bldP spid="63518" grpId="0" animBg="1"/>
      <p:bldP spid="635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TitleN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Core SOCR Resources</a:t>
            </a:r>
          </a:p>
        </p:txBody>
      </p:sp>
      <p:sp>
        <p:nvSpPr>
          <p:cNvPr id="56353" name="AutoShape 33"/>
          <p:cNvSpPr>
            <a:spLocks noChangeArrowheads="1"/>
          </p:cNvSpPr>
          <p:nvPr/>
        </p:nvSpPr>
        <p:spPr bwMode="auto">
          <a:xfrm>
            <a:off x="4648200" y="3962400"/>
            <a:ext cx="4191000" cy="1219200"/>
          </a:xfrm>
          <a:prstGeom prst="flowChartAlternateProcess">
            <a:avLst/>
          </a:prstGeom>
          <a:solidFill>
            <a:srgbClr val="C0C0C0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200" b="1" dirty="0">
              <a:latin typeface="Trebuchet MS" pitchFamily="34" charset="0"/>
            </a:endParaRPr>
          </a:p>
          <a:p>
            <a:pPr algn="r"/>
            <a:r>
              <a:rPr lang="en-US" sz="2800" b="1" dirty="0">
                <a:latin typeface="Trebuchet MS" pitchFamily="34" charset="0"/>
              </a:rPr>
              <a:t>Tools &amp; Activities</a:t>
            </a:r>
            <a:endParaRPr lang="en-US" sz="1400" b="1" dirty="0">
              <a:latin typeface="Trebuchet MS" pitchFamily="34" charset="0"/>
            </a:endParaRPr>
          </a:p>
          <a:p>
            <a:pPr algn="r"/>
            <a:endParaRPr lang="en-US" sz="600" b="1" dirty="0">
              <a:latin typeface="Trebuchet MS" pitchFamily="34" charset="0"/>
            </a:endParaRPr>
          </a:p>
          <a:p>
            <a:pPr algn="r"/>
            <a:r>
              <a:rPr lang="en-US" sz="1200" b="1" u="sng" dirty="0">
                <a:solidFill>
                  <a:srgbClr val="0066FF"/>
                </a:solidFill>
                <a:latin typeface="Trebuchet MS" pitchFamily="34" charset="0"/>
              </a:rPr>
              <a:t>http://www.</a:t>
            </a:r>
            <a:r>
              <a:rPr lang="en-US" sz="1200" b="1" i="1" u="sng" dirty="0">
                <a:solidFill>
                  <a:srgbClr val="0066FF"/>
                </a:solidFill>
                <a:latin typeface="Trebuchet MS" pitchFamily="34" charset="0"/>
              </a:rPr>
              <a:t>SOCR</a:t>
            </a:r>
            <a:r>
              <a:rPr lang="en-US" sz="1200" b="1" u="sng" dirty="0">
                <a:solidFill>
                  <a:srgbClr val="0066FF"/>
                </a:solidFill>
                <a:latin typeface="Trebuchet MS" pitchFamily="34" charset="0"/>
              </a:rPr>
              <a:t>.ucla.edu</a:t>
            </a:r>
            <a:r>
              <a:rPr lang="en-US" sz="1200" b="1" dirty="0">
                <a:solidFill>
                  <a:srgbClr val="0066FF"/>
                </a:solidFill>
                <a:latin typeface="Trebuchet MS" pitchFamily="34" charset="0"/>
              </a:rPr>
              <a:t>                  </a:t>
            </a:r>
          </a:p>
          <a:p>
            <a:pPr algn="r"/>
            <a:r>
              <a:rPr lang="en-US" sz="800" b="1" dirty="0">
                <a:solidFill>
                  <a:srgbClr val="0066FF"/>
                </a:solidFill>
                <a:latin typeface="Trebuchet MS" pitchFamily="34" charset="0"/>
              </a:rPr>
              <a:t>     </a:t>
            </a:r>
            <a:r>
              <a:rPr lang="en-US" sz="800" b="1" u="sng" dirty="0">
                <a:solidFill>
                  <a:srgbClr val="0066FF"/>
                </a:solidFill>
                <a:latin typeface="Trebuchet MS" pitchFamily="34" charset="0"/>
              </a:rPr>
              <a:t> </a:t>
            </a:r>
          </a:p>
          <a:p>
            <a:pPr algn="r"/>
            <a:r>
              <a:rPr lang="en-US" sz="1200" b="1" dirty="0">
                <a:solidFill>
                  <a:srgbClr val="0066FF"/>
                </a:solidFill>
                <a:latin typeface="Trebuchet MS" pitchFamily="34" charset="0"/>
              </a:rPr>
              <a:t> </a:t>
            </a:r>
            <a:r>
              <a:rPr lang="en-US" sz="1200" b="1" u="sng" dirty="0">
                <a:solidFill>
                  <a:srgbClr val="0066FF"/>
                </a:solidFill>
              </a:rPr>
              <a:t>wiki.stat.ucla.edu/</a:t>
            </a:r>
            <a:r>
              <a:rPr lang="en-US" sz="1200" b="1" u="sng" dirty="0" err="1">
                <a:solidFill>
                  <a:srgbClr val="0066FF"/>
                </a:solidFill>
              </a:rPr>
              <a:t>socr</a:t>
            </a:r>
            <a:r>
              <a:rPr lang="en-US" sz="1200" b="1" u="sng" dirty="0">
                <a:solidFill>
                  <a:srgbClr val="0066FF"/>
                </a:solidFill>
              </a:rPr>
              <a:t>/</a:t>
            </a:r>
            <a:r>
              <a:rPr lang="en-US" sz="1200" b="1" u="sng" dirty="0" err="1">
                <a:solidFill>
                  <a:srgbClr val="0066FF"/>
                </a:solidFill>
              </a:rPr>
              <a:t>index.php</a:t>
            </a:r>
            <a:r>
              <a:rPr lang="en-US" sz="1200" b="1" u="sng" dirty="0">
                <a:solidFill>
                  <a:srgbClr val="0066FF"/>
                </a:solidFill>
              </a:rPr>
              <a:t>/</a:t>
            </a:r>
            <a:r>
              <a:rPr lang="en-US" sz="1200" b="1" i="1" u="sng" dirty="0" err="1">
                <a:solidFill>
                  <a:srgbClr val="0066FF"/>
                </a:solidFill>
              </a:rPr>
              <a:t>SOCR_EduMaterials</a:t>
            </a:r>
            <a:endParaRPr lang="en-US" sz="1200" b="1" i="1" dirty="0">
              <a:solidFill>
                <a:srgbClr val="0066FF"/>
              </a:solidFill>
              <a:latin typeface="Trebuchet MS" pitchFamily="34" charset="0"/>
            </a:endParaRPr>
          </a:p>
        </p:txBody>
      </p:sp>
      <p:sp>
        <p:nvSpPr>
          <p:cNvPr id="56354" name="AutoShape 34"/>
          <p:cNvSpPr>
            <a:spLocks noChangeArrowheads="1"/>
          </p:cNvSpPr>
          <p:nvPr/>
        </p:nvSpPr>
        <p:spPr bwMode="auto">
          <a:xfrm>
            <a:off x="304800" y="3962400"/>
            <a:ext cx="4191000" cy="1219200"/>
          </a:xfrm>
          <a:prstGeom prst="flowChartAlternateProcess">
            <a:avLst/>
          </a:prstGeom>
          <a:solidFill>
            <a:srgbClr val="C0C0C0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1200" b="1">
              <a:latin typeface="Trebuchet MS" pitchFamily="34" charset="0"/>
            </a:endParaRPr>
          </a:p>
          <a:p>
            <a:pPr algn="r"/>
            <a:r>
              <a:rPr lang="en-US" sz="2800" b="1">
                <a:latin typeface="Trebuchet MS" pitchFamily="34" charset="0"/>
              </a:rPr>
              <a:t>Virtual Demos   </a:t>
            </a:r>
            <a:endParaRPr lang="en-US" sz="1400" b="1">
              <a:latin typeface="Trebuchet MS" pitchFamily="34" charset="0"/>
            </a:endParaRPr>
          </a:p>
          <a:p>
            <a:pPr algn="r"/>
            <a:endParaRPr lang="en-US" sz="1200" b="1">
              <a:latin typeface="Trebuchet MS" pitchFamily="34" charset="0"/>
            </a:endParaRPr>
          </a:p>
          <a:p>
            <a:pPr algn="r"/>
            <a:r>
              <a:rPr lang="en-US" sz="1200" b="1" u="sng">
                <a:solidFill>
                  <a:srgbClr val="0066FF"/>
                </a:solidFill>
                <a:latin typeface="Trebuchet MS" pitchFamily="34" charset="0"/>
              </a:rPr>
              <a:t>http://www.</a:t>
            </a:r>
            <a:r>
              <a:rPr lang="en-US" sz="1200" b="1" i="1" u="sng">
                <a:solidFill>
                  <a:srgbClr val="0066FF"/>
                </a:solidFill>
                <a:latin typeface="Trebuchet MS" pitchFamily="34" charset="0"/>
              </a:rPr>
              <a:t>SOCR</a:t>
            </a:r>
            <a:r>
              <a:rPr lang="en-US" sz="1200" b="1" u="sng">
                <a:solidFill>
                  <a:srgbClr val="0066FF"/>
                </a:solidFill>
                <a:latin typeface="Trebuchet MS" pitchFamily="34" charset="0"/>
              </a:rPr>
              <a:t>.ucla.edu</a:t>
            </a:r>
            <a:r>
              <a:rPr lang="en-US" sz="1200" b="1">
                <a:solidFill>
                  <a:srgbClr val="0066FF"/>
                </a:solidFill>
                <a:latin typeface="Trebuchet MS" pitchFamily="34" charset="0"/>
              </a:rPr>
              <a:t>                 </a:t>
            </a:r>
            <a:endParaRPr lang="en-US" sz="1200" b="1">
              <a:latin typeface="Trebuchet MS" pitchFamily="34" charset="0"/>
            </a:endParaRPr>
          </a:p>
        </p:txBody>
      </p:sp>
      <p:sp>
        <p:nvSpPr>
          <p:cNvPr id="56355" name="AutoShape 35"/>
          <p:cNvSpPr>
            <a:spLocks noChangeArrowheads="1"/>
          </p:cNvSpPr>
          <p:nvPr/>
        </p:nvSpPr>
        <p:spPr bwMode="auto">
          <a:xfrm>
            <a:off x="4648200" y="2590800"/>
            <a:ext cx="4191000" cy="1219200"/>
          </a:xfrm>
          <a:prstGeom prst="flowChartAlternateProcess">
            <a:avLst/>
          </a:prstGeom>
          <a:solidFill>
            <a:srgbClr val="C0C0C0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800" b="1">
                <a:latin typeface="Trebuchet MS" pitchFamily="34" charset="0"/>
              </a:rPr>
              <a:t>       </a:t>
            </a:r>
            <a:r>
              <a:rPr lang="en-US" sz="2600" b="1">
                <a:latin typeface="Trebuchet MS" pitchFamily="34" charset="0"/>
              </a:rPr>
              <a:t>Concepts</a:t>
            </a:r>
          </a:p>
          <a:p>
            <a:pPr algn="r"/>
            <a:r>
              <a:rPr lang="en-US" sz="2600" b="1">
                <a:latin typeface="Trebuchet MS" pitchFamily="34" charset="0"/>
              </a:rPr>
              <a:t>&amp; Methods</a:t>
            </a:r>
            <a:endParaRPr lang="en-US" sz="1200" b="1">
              <a:latin typeface="Trebuchet MS" pitchFamily="34" charset="0"/>
            </a:endParaRPr>
          </a:p>
          <a:p>
            <a:pPr algn="r"/>
            <a:endParaRPr lang="en-US" sz="900" b="1" u="sng">
              <a:solidFill>
                <a:srgbClr val="0066FF"/>
              </a:solidFill>
              <a:latin typeface="Trebuchet MS" pitchFamily="34" charset="0"/>
            </a:endParaRPr>
          </a:p>
          <a:p>
            <a:pPr algn="r"/>
            <a:r>
              <a:rPr lang="en-US" sz="1200" b="1">
                <a:solidFill>
                  <a:srgbClr val="0066FF"/>
                </a:solidFill>
                <a:latin typeface="Trebuchet MS" pitchFamily="34" charset="0"/>
              </a:rPr>
              <a:t>         </a:t>
            </a:r>
            <a:r>
              <a:rPr lang="en-US" sz="1200" b="1" u="sng">
                <a:solidFill>
                  <a:srgbClr val="0066FF"/>
                </a:solidFill>
                <a:latin typeface="Trebuchet MS" pitchFamily="34" charset="0"/>
              </a:rPr>
              <a:t>http://wiki.stat.ucla.edu/socr/index.php/</a:t>
            </a:r>
            <a:r>
              <a:rPr lang="en-US" sz="1200" b="1" i="1" u="sng">
                <a:solidFill>
                  <a:srgbClr val="0066FF"/>
                </a:solidFill>
                <a:latin typeface="Trebuchet MS" pitchFamily="34" charset="0"/>
              </a:rPr>
              <a:t>EBook</a:t>
            </a:r>
            <a:r>
              <a:rPr lang="en-US" sz="1200" b="1">
                <a:latin typeface="Trebuchet MS" pitchFamily="34" charset="0"/>
              </a:rPr>
              <a:t> </a:t>
            </a:r>
          </a:p>
        </p:txBody>
      </p:sp>
      <p:sp>
        <p:nvSpPr>
          <p:cNvPr id="56356" name="AutoShape 36"/>
          <p:cNvSpPr>
            <a:spLocks noChangeArrowheads="1"/>
          </p:cNvSpPr>
          <p:nvPr/>
        </p:nvSpPr>
        <p:spPr bwMode="auto">
          <a:xfrm>
            <a:off x="304800" y="2590800"/>
            <a:ext cx="4191000" cy="1219200"/>
          </a:xfrm>
          <a:prstGeom prst="flowChartAlternateProcess">
            <a:avLst/>
          </a:prstGeom>
          <a:solidFill>
            <a:srgbClr val="C0C0C0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b="1" dirty="0">
              <a:latin typeface="Trebuchet MS" pitchFamily="34" charset="0"/>
            </a:endParaRPr>
          </a:p>
          <a:p>
            <a:r>
              <a:rPr lang="en-US" sz="2800" b="1" dirty="0">
                <a:latin typeface="Trebuchet MS" pitchFamily="34" charset="0"/>
              </a:rPr>
              <a:t>Data</a:t>
            </a:r>
            <a:r>
              <a:rPr lang="en-US" sz="1400" b="1" dirty="0">
                <a:latin typeface="Trebuchet MS" pitchFamily="34" charset="0"/>
              </a:rPr>
              <a:t> </a:t>
            </a:r>
          </a:p>
          <a:p>
            <a:endParaRPr lang="en-US" sz="1200" b="1" dirty="0">
              <a:latin typeface="Trebuchet MS" pitchFamily="34" charset="0"/>
            </a:endParaRPr>
          </a:p>
          <a:p>
            <a:r>
              <a:rPr lang="en-US" sz="1200" b="1" u="sng" dirty="0">
                <a:solidFill>
                  <a:srgbClr val="0066FF"/>
                </a:solidFill>
                <a:latin typeface="Trebuchet MS" pitchFamily="34" charset="0"/>
              </a:rPr>
              <a:t>http://wiki.stat.ucla.edu/socr/index.php/</a:t>
            </a:r>
            <a:r>
              <a:rPr lang="en-US" sz="1200" b="1" i="1" u="sng" dirty="0">
                <a:solidFill>
                  <a:srgbClr val="0066FF"/>
                </a:solidFill>
                <a:latin typeface="Trebuchet MS" pitchFamily="34" charset="0"/>
              </a:rPr>
              <a:t>SOCR_Data</a:t>
            </a:r>
            <a:r>
              <a:rPr lang="en-US" sz="1200" b="1" dirty="0">
                <a:latin typeface="Trebuchet MS" pitchFamily="34" charset="0"/>
              </a:rPr>
              <a:t> </a:t>
            </a:r>
          </a:p>
        </p:txBody>
      </p:sp>
      <p:sp>
        <p:nvSpPr>
          <p:cNvPr id="56357" name="AutoShape 37"/>
          <p:cNvSpPr>
            <a:spLocks noChangeArrowheads="1"/>
          </p:cNvSpPr>
          <p:nvPr/>
        </p:nvSpPr>
        <p:spPr bwMode="auto">
          <a:xfrm>
            <a:off x="533400" y="5334000"/>
            <a:ext cx="8153400" cy="1143000"/>
          </a:xfrm>
          <a:prstGeom prst="flowChartAlternateProcess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5000"/>
              </a:lnSpc>
            </a:pPr>
            <a:r>
              <a:rPr lang="en-US" sz="1700" b="1" dirty="0">
                <a:latin typeface="Trebuchet MS" pitchFamily="34" charset="0"/>
              </a:rPr>
              <a:t>Infrastructure</a:t>
            </a:r>
          </a:p>
          <a:p>
            <a:pPr>
              <a:lnSpc>
                <a:spcPct val="105000"/>
              </a:lnSpc>
            </a:pPr>
            <a:endParaRPr lang="en-US" sz="300" b="1" dirty="0">
              <a:latin typeface="Trebuchet MS" pitchFamily="34" charset="0"/>
            </a:endParaRPr>
          </a:p>
          <a:p>
            <a:pPr>
              <a:lnSpc>
                <a:spcPct val="105000"/>
              </a:lnSpc>
            </a:pPr>
            <a:r>
              <a:rPr lang="en-US" sz="1200" b="1" u="sng" dirty="0">
                <a:solidFill>
                  <a:srgbClr val="0066FF"/>
                </a:solidFill>
                <a:latin typeface="Trebuchet MS" pitchFamily="34" charset="0"/>
              </a:rPr>
              <a:t>http://socr.ucla.edu/SOCR_HT_ResourceViewer.html</a:t>
            </a:r>
          </a:p>
          <a:p>
            <a:pPr>
              <a:lnSpc>
                <a:spcPct val="105000"/>
              </a:lnSpc>
            </a:pPr>
            <a:r>
              <a:rPr lang="en-US" sz="1200" b="1" u="sng" dirty="0">
                <a:solidFill>
                  <a:srgbClr val="0066FF"/>
                </a:solidFill>
                <a:latin typeface="Trebuchet MS" pitchFamily="34" charset="0"/>
              </a:rPr>
              <a:t>http://wiki.stat.ucla.edu/socr/index.php/SOCR_News</a:t>
            </a:r>
          </a:p>
          <a:p>
            <a:pPr>
              <a:lnSpc>
                <a:spcPct val="105000"/>
              </a:lnSpc>
            </a:pPr>
            <a:r>
              <a:rPr lang="en-US" sz="1200" b="1" u="sng" dirty="0">
                <a:solidFill>
                  <a:srgbClr val="0066FF"/>
                </a:solidFill>
                <a:latin typeface="Trebuchet MS" pitchFamily="34" charset="0"/>
              </a:rPr>
              <a:t>http://socr.ucla.edu/htmls/SOCR_Languages.html</a:t>
            </a:r>
          </a:p>
          <a:p>
            <a:pPr>
              <a:lnSpc>
                <a:spcPct val="105000"/>
              </a:lnSpc>
            </a:pPr>
            <a:r>
              <a:rPr lang="en-US" sz="1200" b="1" u="sng" dirty="0">
                <a:solidFill>
                  <a:srgbClr val="0066FF"/>
                </a:solidFill>
                <a:latin typeface="Trebuchet MS" pitchFamily="34" charset="0"/>
              </a:rPr>
              <a:t>http://socr.ucla.edu/docs/SOCR_Documentation.html</a:t>
            </a:r>
          </a:p>
        </p:txBody>
      </p:sp>
      <p:pic>
        <p:nvPicPr>
          <p:cNvPr id="56358" name="Picture 38" descr="SOCR_Icon_D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70175"/>
            <a:ext cx="10668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59" name="Picture 39" descr="SOCR_Icon_ConceptsMetho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831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60" name="Picture 40" descr="SOCR_Icon_VirtualDem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4038600"/>
            <a:ext cx="90011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61" name="Picture 41" descr="SOCR_Icon_ToolsActiviti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62" name="Picture 42" descr="SOCR_Icon_Infrastruct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5410200"/>
            <a:ext cx="9175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63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5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56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56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6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3" grpId="0" animBg="1"/>
      <p:bldP spid="56354" grpId="0" animBg="1"/>
      <p:bldP spid="56355" grpId="0" animBg="1"/>
      <p:bldP spid="56356" grpId="0" animBg="1"/>
      <p:bldP spid="5635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3Colum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4192588" cy="665163"/>
          </a:xfrm>
          <a:noFill/>
          <a:ln/>
        </p:spPr>
        <p:txBody>
          <a:bodyPr rIns="35703" anchor="b"/>
          <a:lstStyle/>
          <a:p>
            <a:r>
              <a:rPr lang="en-US"/>
              <a:t>Distributions</a:t>
            </a:r>
            <a:endParaRPr lang="en-US" sz="360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04800" y="1219200"/>
            <a:ext cx="1981200" cy="3581400"/>
          </a:xfrm>
          <a:prstGeom prst="rect">
            <a:avLst/>
          </a:prstGeom>
          <a:noFill/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5705" tIns="35705" rIns="35703" bIns="35705"/>
          <a:lstStyle/>
          <a:p>
            <a:pPr marL="109538" indent="-109538" algn="l" defTabSz="642938">
              <a:spcBef>
                <a:spcPts val="700"/>
              </a:spcBef>
            </a:pPr>
            <a:endParaRPr lang="en-US" sz="2200" b="1" dirty="0">
              <a:solidFill>
                <a:schemeClr val="tx1"/>
              </a:solidFill>
              <a:latin typeface="Trebuchet MS" pitchFamily="34" charset="0"/>
              <a:sym typeface="Trebuchet MS" pitchFamily="34" charset="0"/>
            </a:endParaRPr>
          </a:p>
          <a:p>
            <a:pPr marL="109538" indent="-109538" defTabSz="642938">
              <a:spcBef>
                <a:spcPts val="700"/>
              </a:spcBef>
            </a:pPr>
            <a:r>
              <a:rPr lang="en-US" sz="2200" b="1" dirty="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FEATURES</a:t>
            </a:r>
          </a:p>
          <a:p>
            <a:pPr marL="109538" indent="-109538" algn="l" defTabSz="642938">
              <a:spcBef>
                <a:spcPts val="700"/>
              </a:spcBef>
            </a:pPr>
            <a:endParaRPr lang="en-US" sz="2200" b="1" dirty="0">
              <a:solidFill>
                <a:schemeClr val="tx1"/>
              </a:solidFill>
              <a:latin typeface="Trebuchet MS" pitchFamily="34" charset="0"/>
              <a:sym typeface="Trebuchet MS" pitchFamily="34" charset="0"/>
            </a:endParaRP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7</a:t>
            </a:r>
            <a:r>
              <a:rPr lang="en-US" sz="1600" b="1" dirty="0" smtClean="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0</a:t>
            </a:r>
            <a:r>
              <a:rPr lang="en-US" sz="1600" b="1" dirty="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+ Distributions </a:t>
            </a: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Graphs</a:t>
            </a: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PDFs</a:t>
            </a: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CDFs</a:t>
            </a: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Inverse CDFs</a:t>
            </a: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Moments</a:t>
            </a:r>
            <a:endParaRPr lang="en-US" sz="2200" b="1" dirty="0">
              <a:solidFill>
                <a:schemeClr val="tx1"/>
              </a:solidFill>
              <a:latin typeface="Trebuchet MS" pitchFamily="34" charset="0"/>
              <a:sym typeface="Trebuchet MS" pitchFamily="34" charset="0"/>
            </a:endParaRP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3352800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3528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3352800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3352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2485406" y="5791200"/>
            <a:ext cx="422019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800" dirty="0" smtClean="0">
                <a:hlinkClick r:id="rId7"/>
              </a:rPr>
              <a:t>www.socr.ucla.edu</a:t>
            </a:r>
            <a:endParaRPr lang="en-US" sz="3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026" descr="3Colum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602038" y="554038"/>
            <a:ext cx="3255962" cy="512762"/>
          </a:xfrm>
          <a:noFill/>
          <a:ln/>
        </p:spPr>
        <p:txBody>
          <a:bodyPr rIns="35703"/>
          <a:lstStyle/>
          <a:p>
            <a:r>
              <a:rPr lang="en-US" sz="3600"/>
              <a:t>Experiments</a:t>
            </a:r>
          </a:p>
        </p:txBody>
      </p:sp>
      <p:sp>
        <p:nvSpPr>
          <p:cNvPr id="6758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2743200" y="1676400"/>
            <a:ext cx="3810000" cy="4038600"/>
          </a:xfrm>
          <a:noFill/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2700" dist="25399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rIns="35703"/>
          <a:lstStyle/>
          <a:p>
            <a:endParaRPr lang="en-US" b="0"/>
          </a:p>
          <a:p>
            <a:endParaRPr lang="en-US"/>
          </a:p>
        </p:txBody>
      </p:sp>
      <p:sp>
        <p:nvSpPr>
          <p:cNvPr id="67589" name="Rectangle 1029"/>
          <p:cNvSpPr>
            <a:spLocks noChangeArrowheads="1"/>
          </p:cNvSpPr>
          <p:nvPr/>
        </p:nvSpPr>
        <p:spPr bwMode="auto">
          <a:xfrm>
            <a:off x="381000" y="1524000"/>
            <a:ext cx="1981200" cy="33528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05" tIns="35705" rIns="35703" bIns="35705"/>
          <a:lstStyle/>
          <a:p>
            <a:pPr marL="109538" indent="-109538" defTabSz="642938">
              <a:spcBef>
                <a:spcPts val="700"/>
              </a:spcBef>
            </a:pPr>
            <a:r>
              <a:rPr lang="en-US" sz="2200" b="1" dirty="0">
                <a:latin typeface="Trebuchet MS" pitchFamily="34" charset="0"/>
                <a:sym typeface="Trebuchet MS" pitchFamily="34" charset="0"/>
              </a:rPr>
              <a:t>FEATURES</a:t>
            </a:r>
          </a:p>
          <a:p>
            <a:pPr marL="109538" indent="-109538" defTabSz="642938">
              <a:spcBef>
                <a:spcPts val="700"/>
              </a:spcBef>
            </a:pPr>
            <a:endParaRPr lang="en-US" sz="2200" b="1" dirty="0">
              <a:latin typeface="Trebuchet MS" pitchFamily="34" charset="0"/>
              <a:sym typeface="Trebuchet MS" pitchFamily="34" charset="0"/>
            </a:endParaRP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 smtClean="0">
                <a:latin typeface="Trebuchet MS" pitchFamily="34" charset="0"/>
                <a:sym typeface="Trebuchet MS" pitchFamily="34" charset="0"/>
              </a:rPr>
              <a:t>80</a:t>
            </a:r>
            <a:r>
              <a:rPr lang="en-US" sz="1600" b="1" dirty="0">
                <a:latin typeface="Trebuchet MS" pitchFamily="34" charset="0"/>
                <a:sym typeface="Trebuchet MS" pitchFamily="34" charset="0"/>
              </a:rPr>
              <a:t>+ Experiments </a:t>
            </a: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>
                <a:latin typeface="Trebuchet MS" pitchFamily="34" charset="0"/>
                <a:sym typeface="Trebuchet MS" pitchFamily="34" charset="0"/>
              </a:rPr>
              <a:t>Simulations</a:t>
            </a: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>
                <a:latin typeface="Trebuchet MS" pitchFamily="34" charset="0"/>
                <a:sym typeface="Trebuchet MS" pitchFamily="34" charset="0"/>
              </a:rPr>
              <a:t>Summary Stats</a:t>
            </a: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>
                <a:latin typeface="Trebuchet MS" pitchFamily="34" charset="0"/>
                <a:sym typeface="Trebuchet MS" pitchFamily="34" charset="0"/>
              </a:rPr>
              <a:t>Model vs. Sample</a:t>
            </a:r>
          </a:p>
          <a:p>
            <a:pPr marL="109538" indent="-109538" algn="l" defTabSz="642938">
              <a:spcBef>
                <a:spcPts val="700"/>
              </a:spcBef>
            </a:pPr>
            <a:endParaRPr lang="en-US" sz="2200" b="1" dirty="0">
              <a:latin typeface="Trebuchet MS" pitchFamily="34" charset="0"/>
              <a:sym typeface="Trebuchet MS" pitchFamily="34" charset="0"/>
            </a:endParaRPr>
          </a:p>
          <a:p>
            <a:pPr marL="109538" indent="-109538" algn="l" defTabSz="642938">
              <a:spcBef>
                <a:spcPts val="700"/>
              </a:spcBef>
            </a:pPr>
            <a:endParaRPr lang="en-US" sz="2200" b="1" dirty="0">
              <a:latin typeface="Trebuchet MS" pitchFamily="34" charset="0"/>
              <a:sym typeface="Trebuchet MS" pitchFamily="34" charset="0"/>
            </a:endParaRP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endParaRPr lang="en-US" sz="2200" b="1" dirty="0">
              <a:latin typeface="Trebuchet MS" pitchFamily="34" charset="0"/>
              <a:sym typeface="Trebuchet MS" pitchFamily="34" charset="0"/>
            </a:endParaRPr>
          </a:p>
        </p:txBody>
      </p:sp>
      <p:pic>
        <p:nvPicPr>
          <p:cNvPr id="67590" name="Picture 1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3200400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1" name="Picture 10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320040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2" name="Picture 10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7600"/>
            <a:ext cx="3200400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3" name="Picture 10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657600"/>
            <a:ext cx="3197225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4" name="Rectangle 1034"/>
          <p:cNvSpPr>
            <a:spLocks noChangeArrowheads="1"/>
          </p:cNvSpPr>
          <p:nvPr/>
        </p:nvSpPr>
        <p:spPr bwMode="auto">
          <a:xfrm>
            <a:off x="2362200" y="5788095"/>
            <a:ext cx="44337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000" dirty="0" smtClean="0">
                <a:hlinkClick r:id="rId7"/>
              </a:rPr>
              <a:t>www.socr.ucla.edu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675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3Colum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2348022" y="5788095"/>
            <a:ext cx="44337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000" dirty="0" smtClean="0">
                <a:hlinkClick r:id="rId3"/>
              </a:rPr>
              <a:t>www.socr.ucla.edu</a:t>
            </a:r>
            <a:endParaRPr lang="en-US" sz="4000" dirty="0"/>
          </a:p>
        </p:txBody>
      </p:sp>
      <p:sp>
        <p:nvSpPr>
          <p:cNvPr id="82956" name="Rectangle 1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5181600" cy="642938"/>
          </a:xfrm>
          <a:noFill/>
          <a:ln/>
        </p:spPr>
        <p:txBody>
          <a:bodyPr/>
          <a:lstStyle/>
          <a:p>
            <a:r>
              <a:rPr lang="en-US" sz="3600"/>
              <a:t>Experiments - CLT</a:t>
            </a:r>
          </a:p>
        </p:txBody>
      </p:sp>
      <p:pic>
        <p:nvPicPr>
          <p:cNvPr id="8295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2" y="1219200"/>
            <a:ext cx="859683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6934200" y="6001435"/>
            <a:ext cx="20574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anchor="ctr">
            <a:spAutoFit/>
          </a:bodyPr>
          <a:lstStyle/>
          <a:p>
            <a:pPr algn="l"/>
            <a:r>
              <a:rPr lang="en-US" sz="1500" dirty="0" smtClean="0"/>
              <a:t>Dinov, et al., JSE 2008</a:t>
            </a:r>
            <a:endParaRPr lang="en-US" sz="1500" dirty="0">
              <a:latin typeface="TimesNewRomanPS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4" grpId="0"/>
      <p:bldP spid="829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3Colum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477838"/>
            <a:ext cx="4192588" cy="665162"/>
          </a:xfrm>
          <a:noFill/>
          <a:ln/>
        </p:spPr>
        <p:txBody>
          <a:bodyPr rIns="35703"/>
          <a:lstStyle/>
          <a:p>
            <a:r>
              <a:rPr lang="en-US" sz="3600"/>
              <a:t>SOCR Charts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43200" y="1676400"/>
            <a:ext cx="3810000" cy="4038600"/>
          </a:xfrm>
          <a:noFill/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2700" dist="25399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rIns="35703"/>
          <a:lstStyle/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1000" y="1524000"/>
            <a:ext cx="1981200" cy="29718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05" tIns="35705" rIns="35703" bIns="35705"/>
          <a:lstStyle/>
          <a:p>
            <a:pPr marL="109538" indent="-109538" algn="l" defTabSz="642938">
              <a:spcBef>
                <a:spcPts val="700"/>
              </a:spcBef>
            </a:pPr>
            <a:r>
              <a:rPr lang="en-US" sz="2200" b="1" dirty="0">
                <a:latin typeface="Trebuchet MS" pitchFamily="34" charset="0"/>
                <a:sym typeface="Trebuchet MS" pitchFamily="34" charset="0"/>
              </a:rPr>
              <a:t>FEATURES</a:t>
            </a:r>
          </a:p>
          <a:p>
            <a:pPr marL="109538" indent="-109538" algn="l" defTabSz="642938">
              <a:spcBef>
                <a:spcPts val="700"/>
              </a:spcBef>
            </a:pPr>
            <a:endParaRPr lang="en-US" sz="1600" b="1" dirty="0">
              <a:latin typeface="Trebuchet MS" pitchFamily="34" charset="0"/>
              <a:sym typeface="Trebuchet MS" pitchFamily="34" charset="0"/>
            </a:endParaRP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>
                <a:latin typeface="Trebuchet MS" pitchFamily="34" charset="0"/>
                <a:sym typeface="Trebuchet MS" pitchFamily="34" charset="0"/>
              </a:rPr>
              <a:t>70+ Dynamic Interactive Graphs</a:t>
            </a: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>
                <a:latin typeface="Trebuchet MS" pitchFamily="34" charset="0"/>
                <a:sym typeface="Trebuchet MS" pitchFamily="34" charset="0"/>
              </a:rPr>
              <a:t>Summary Stats</a:t>
            </a: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>
                <a:latin typeface="Trebuchet MS" pitchFamily="34" charset="0"/>
                <a:sym typeface="Trebuchet MS" pitchFamily="34" charset="0"/>
              </a:rPr>
              <a:t>GUIs</a:t>
            </a: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>
                <a:latin typeface="Trebuchet MS" pitchFamily="34" charset="0"/>
                <a:sym typeface="Trebuchet MS" pitchFamily="34" charset="0"/>
              </a:rPr>
              <a:t>Web Interface</a:t>
            </a: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>
                <a:latin typeface="Trebuchet MS" pitchFamily="34" charset="0"/>
                <a:sym typeface="Trebuchet MS" pitchFamily="34" charset="0"/>
              </a:rPr>
              <a:t>Based on </a:t>
            </a:r>
            <a:r>
              <a:rPr lang="en-US" sz="1600" b="1" dirty="0" err="1">
                <a:latin typeface="Trebuchet MS" pitchFamily="34" charset="0"/>
                <a:sym typeface="Trebuchet MS" pitchFamily="34" charset="0"/>
              </a:rPr>
              <a:t>JFreeCharts</a:t>
            </a:r>
            <a:endParaRPr lang="en-US" sz="2200" b="1" dirty="0"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792030" y="5943600"/>
            <a:ext cx="36043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hlinkClick r:id="rId3"/>
              </a:rPr>
              <a:t>www.socr.ucla.edu</a:t>
            </a:r>
            <a:r>
              <a:rPr lang="en-US" sz="2800" b="1" dirty="0" smtClean="0"/>
              <a:t>  </a:t>
            </a:r>
            <a:endParaRPr lang="en-US" sz="2800" b="1" dirty="0"/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8" t="33749" r="18750" b="22501"/>
          <a:stretch>
            <a:fillRect/>
          </a:stretch>
        </p:blipFill>
        <p:spPr bwMode="auto">
          <a:xfrm>
            <a:off x="6324600" y="381000"/>
            <a:ext cx="28194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31250" r="14844" b="17500"/>
          <a:stretch>
            <a:fillRect/>
          </a:stretch>
        </p:blipFill>
        <p:spPr bwMode="auto">
          <a:xfrm>
            <a:off x="6858000" y="1981200"/>
            <a:ext cx="20574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31250" r="26563" b="31250"/>
          <a:stretch>
            <a:fillRect/>
          </a:stretch>
        </p:blipFill>
        <p:spPr bwMode="auto">
          <a:xfrm>
            <a:off x="6705600" y="3048000"/>
            <a:ext cx="22860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9" t="50000" r="26563" b="37500"/>
          <a:stretch>
            <a:fillRect/>
          </a:stretch>
        </p:blipFill>
        <p:spPr bwMode="auto">
          <a:xfrm>
            <a:off x="6858000" y="4495800"/>
            <a:ext cx="20574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8" t="31250" r="6250" b="43750"/>
          <a:stretch>
            <a:fillRect/>
          </a:stretch>
        </p:blipFill>
        <p:spPr bwMode="auto">
          <a:xfrm>
            <a:off x="6858000" y="5013325"/>
            <a:ext cx="2057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31337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5999"/>
                  </a:srgbClr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3Colum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2667000" y="533400"/>
            <a:ext cx="3810000" cy="658813"/>
          </a:xfrm>
          <a:noFill/>
          <a:ln/>
        </p:spPr>
        <p:txBody>
          <a:bodyPr rIns="35703"/>
          <a:lstStyle/>
          <a:p>
            <a:r>
              <a:rPr lang="en-US" sz="3600" dirty="0" smtClean="0"/>
              <a:t>SOCR Analyses</a:t>
            </a:r>
            <a:endParaRPr lang="en-US" sz="3600" dirty="0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81000" y="1524000"/>
            <a:ext cx="1981200" cy="33528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05" tIns="35705" rIns="35703" bIns="35705"/>
          <a:lstStyle/>
          <a:p>
            <a:pPr marL="109538" indent="-109538" algn="l" defTabSz="642938">
              <a:spcBef>
                <a:spcPts val="700"/>
              </a:spcBef>
            </a:pPr>
            <a:r>
              <a:rPr lang="en-US" sz="2200" b="1" dirty="0">
                <a:latin typeface="Trebuchet MS" pitchFamily="34" charset="0"/>
                <a:sym typeface="Trebuchet MS" pitchFamily="34" charset="0"/>
              </a:rPr>
              <a:t>FEATURES</a:t>
            </a:r>
          </a:p>
          <a:p>
            <a:pPr marL="109538" indent="-109538" algn="l" defTabSz="642938">
              <a:spcBef>
                <a:spcPts val="700"/>
              </a:spcBef>
            </a:pPr>
            <a:endParaRPr lang="en-US" sz="2200" b="1" dirty="0">
              <a:latin typeface="Trebuchet MS" pitchFamily="34" charset="0"/>
              <a:sym typeface="Trebuchet MS" pitchFamily="34" charset="0"/>
            </a:endParaRP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 err="1">
                <a:latin typeface="Trebuchet MS" pitchFamily="34" charset="0"/>
                <a:sym typeface="Trebuchet MS" pitchFamily="34" charset="0"/>
              </a:rPr>
              <a:t>Param+NonParam</a:t>
            </a:r>
            <a:r>
              <a:rPr lang="en-US" sz="1600" b="1" dirty="0">
                <a:latin typeface="Trebuchet MS" pitchFamily="34" charset="0"/>
                <a:sym typeface="Trebuchet MS" pitchFamily="34" charset="0"/>
              </a:rPr>
              <a:t> </a:t>
            </a: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>
                <a:latin typeface="Trebuchet MS" pitchFamily="34" charset="0"/>
                <a:sym typeface="Trebuchet MS" pitchFamily="34" charset="0"/>
              </a:rPr>
              <a:t>Graphs</a:t>
            </a: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>
                <a:latin typeface="Trebuchet MS" pitchFamily="34" charset="0"/>
                <a:sym typeface="Trebuchet MS" pitchFamily="34" charset="0"/>
              </a:rPr>
              <a:t>Summary Stats</a:t>
            </a: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>
                <a:latin typeface="Trebuchet MS" pitchFamily="34" charset="0"/>
                <a:sym typeface="Trebuchet MS" pitchFamily="34" charset="0"/>
              </a:rPr>
              <a:t>R Interface</a:t>
            </a: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>
                <a:latin typeface="Trebuchet MS" pitchFamily="34" charset="0"/>
                <a:sym typeface="Trebuchet MS" pitchFamily="34" charset="0"/>
              </a:rPr>
              <a:t>GUIs</a:t>
            </a:r>
          </a:p>
          <a:p>
            <a:pPr marL="109538" indent="-109538" algn="l" defTabSz="642938">
              <a:spcBef>
                <a:spcPts val="700"/>
              </a:spcBef>
              <a:buFontTx/>
              <a:buChar char="•"/>
            </a:pPr>
            <a:r>
              <a:rPr lang="en-US" sz="1600" b="1" dirty="0">
                <a:latin typeface="Trebuchet MS" pitchFamily="34" charset="0"/>
                <a:sym typeface="Trebuchet MS" pitchFamily="34" charset="0"/>
              </a:rPr>
              <a:t>Web Interface</a:t>
            </a:r>
            <a:endParaRPr lang="en-US" sz="2200" b="1" dirty="0"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666157" y="5892225"/>
            <a:ext cx="38577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hlinkClick r:id="rId3"/>
              </a:rPr>
              <a:t>www.socr.ucla.edu</a:t>
            </a:r>
            <a:endParaRPr lang="en-US" sz="3200" b="1" dirty="0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2514600" y="1828800"/>
            <a:ext cx="4114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399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lIns="35705" tIns="35705" rIns="35703" bIns="35705"/>
          <a:lstStyle/>
          <a:p>
            <a:pPr defTabSz="642938">
              <a:lnSpc>
                <a:spcPct val="70000"/>
              </a:lnSpc>
              <a:spcBef>
                <a:spcPts val="700"/>
              </a:spcBef>
            </a:pPr>
            <a:r>
              <a:rPr lang="en-US" sz="2000" dirty="0">
                <a:latin typeface="Trebuchet MS" pitchFamily="34" charset="0"/>
                <a:sym typeface="Trebuchet MS" pitchFamily="34" charset="0"/>
              </a:rPr>
              <a:t>ANOVA - One Way </a:t>
            </a:r>
          </a:p>
          <a:p>
            <a:pPr defTabSz="642938">
              <a:lnSpc>
                <a:spcPct val="70000"/>
              </a:lnSpc>
              <a:spcBef>
                <a:spcPts val="700"/>
              </a:spcBef>
            </a:pPr>
            <a:r>
              <a:rPr lang="en-US" sz="2000" dirty="0">
                <a:latin typeface="Trebuchet MS" pitchFamily="34" charset="0"/>
                <a:sym typeface="Trebuchet MS" pitchFamily="34" charset="0"/>
              </a:rPr>
              <a:t>ANOVA - Two Way </a:t>
            </a:r>
          </a:p>
          <a:p>
            <a:pPr defTabSz="642938">
              <a:lnSpc>
                <a:spcPct val="70000"/>
              </a:lnSpc>
              <a:spcBef>
                <a:spcPts val="700"/>
              </a:spcBef>
            </a:pPr>
            <a:r>
              <a:rPr lang="en-US" sz="2800" i="1" dirty="0">
                <a:latin typeface="Symbol" pitchFamily="18" charset="2"/>
                <a:sym typeface="Trebuchet MS" pitchFamily="34" charset="0"/>
              </a:rPr>
              <a:t>c</a:t>
            </a:r>
            <a:r>
              <a:rPr lang="en-US" sz="2800" i="1" baseline="30000" dirty="0">
                <a:latin typeface="Trebuchet MS" pitchFamily="34" charset="0"/>
                <a:sym typeface="Trebuchet MS" pitchFamily="34" charset="0"/>
              </a:rPr>
              <a:t>2</a:t>
            </a:r>
            <a:r>
              <a:rPr lang="en-US" sz="2000" dirty="0">
                <a:latin typeface="Trebuchet MS" pitchFamily="34" charset="0"/>
                <a:sym typeface="Trebuchet MS" pitchFamily="34" charset="0"/>
              </a:rPr>
              <a:t> Model Goodness-of-Fit Test </a:t>
            </a:r>
          </a:p>
          <a:p>
            <a:pPr defTabSz="642938">
              <a:lnSpc>
                <a:spcPct val="70000"/>
              </a:lnSpc>
              <a:spcBef>
                <a:spcPts val="700"/>
              </a:spcBef>
            </a:pPr>
            <a:r>
              <a:rPr lang="en-US" sz="2000" dirty="0">
                <a:latin typeface="Trebuchet MS" pitchFamily="34" charset="0"/>
                <a:sym typeface="Trebuchet MS" pitchFamily="34" charset="0"/>
              </a:rPr>
              <a:t>Multiple Regression Analysis </a:t>
            </a:r>
          </a:p>
          <a:p>
            <a:pPr defTabSz="642938">
              <a:lnSpc>
                <a:spcPct val="70000"/>
              </a:lnSpc>
              <a:spcBef>
                <a:spcPts val="700"/>
              </a:spcBef>
            </a:pPr>
            <a:r>
              <a:rPr lang="en-US" sz="2000" dirty="0">
                <a:latin typeface="Trebuchet MS" pitchFamily="34" charset="0"/>
                <a:sym typeface="Trebuchet MS" pitchFamily="34" charset="0"/>
              </a:rPr>
              <a:t>One Sample T Test </a:t>
            </a:r>
          </a:p>
          <a:p>
            <a:pPr defTabSz="642938">
              <a:lnSpc>
                <a:spcPct val="70000"/>
              </a:lnSpc>
              <a:spcBef>
                <a:spcPts val="700"/>
              </a:spcBef>
            </a:pPr>
            <a:r>
              <a:rPr lang="en-US" sz="2000" dirty="0">
                <a:latin typeface="Trebuchet MS" pitchFamily="34" charset="0"/>
                <a:sym typeface="Trebuchet MS" pitchFamily="34" charset="0"/>
              </a:rPr>
              <a:t>Simple Regression Analysis </a:t>
            </a:r>
          </a:p>
          <a:p>
            <a:pPr defTabSz="642938">
              <a:lnSpc>
                <a:spcPct val="70000"/>
              </a:lnSpc>
              <a:spcBef>
                <a:spcPts val="700"/>
              </a:spcBef>
            </a:pPr>
            <a:r>
              <a:rPr lang="en-US" sz="2000" dirty="0">
                <a:latin typeface="Trebuchet MS" pitchFamily="34" charset="0"/>
                <a:sym typeface="Trebuchet MS" pitchFamily="34" charset="0"/>
              </a:rPr>
              <a:t>Two Independent Sample T Test</a:t>
            </a:r>
          </a:p>
          <a:p>
            <a:pPr defTabSz="642938">
              <a:lnSpc>
                <a:spcPct val="70000"/>
              </a:lnSpc>
              <a:spcBef>
                <a:spcPts val="700"/>
              </a:spcBef>
            </a:pPr>
            <a:r>
              <a:rPr lang="en-US" sz="2000" dirty="0">
                <a:latin typeface="Trebuchet MS" pitchFamily="34" charset="0"/>
                <a:sym typeface="Trebuchet MS" pitchFamily="34" charset="0"/>
              </a:rPr>
              <a:t>Two Independent Sample Wilcoxon Rank Sum Test </a:t>
            </a:r>
          </a:p>
          <a:p>
            <a:pPr defTabSz="642938">
              <a:lnSpc>
                <a:spcPct val="70000"/>
              </a:lnSpc>
              <a:spcBef>
                <a:spcPts val="700"/>
              </a:spcBef>
            </a:pPr>
            <a:r>
              <a:rPr lang="en-US" sz="2000" dirty="0">
                <a:latin typeface="Trebuchet MS" pitchFamily="34" charset="0"/>
                <a:sym typeface="Trebuchet MS" pitchFamily="34" charset="0"/>
              </a:rPr>
              <a:t>Two Paired Sample Sign-Test </a:t>
            </a:r>
          </a:p>
          <a:p>
            <a:pPr defTabSz="642938">
              <a:lnSpc>
                <a:spcPct val="70000"/>
              </a:lnSpc>
              <a:spcBef>
                <a:spcPts val="700"/>
              </a:spcBef>
            </a:pPr>
            <a:r>
              <a:rPr lang="en-US" sz="2000" dirty="0">
                <a:latin typeface="Trebuchet MS" pitchFamily="34" charset="0"/>
                <a:sym typeface="Trebuchet MS" pitchFamily="34" charset="0"/>
              </a:rPr>
              <a:t>Two Paired Sample Signed-Rank Test (Wilcoxon) </a:t>
            </a:r>
          </a:p>
          <a:p>
            <a:pPr defTabSz="642938">
              <a:lnSpc>
                <a:spcPct val="70000"/>
              </a:lnSpc>
              <a:spcBef>
                <a:spcPts val="700"/>
              </a:spcBef>
            </a:pPr>
            <a:r>
              <a:rPr lang="en-US" sz="2000" dirty="0">
                <a:latin typeface="Trebuchet MS" pitchFamily="34" charset="0"/>
                <a:sym typeface="Trebuchet MS" pitchFamily="34" charset="0"/>
              </a:rPr>
              <a:t>Two Paired Sample T </a:t>
            </a:r>
            <a:r>
              <a:rPr lang="en-US" sz="2000" dirty="0" smtClean="0">
                <a:latin typeface="Trebuchet MS" pitchFamily="34" charset="0"/>
                <a:sym typeface="Trebuchet MS" pitchFamily="34" charset="0"/>
              </a:rPr>
              <a:t>Test</a:t>
            </a:r>
          </a:p>
          <a:p>
            <a:pPr defTabSz="642938">
              <a:lnSpc>
                <a:spcPct val="70000"/>
              </a:lnSpc>
              <a:spcBef>
                <a:spcPts val="700"/>
              </a:spcBef>
            </a:pPr>
            <a:r>
              <a:rPr lang="en-US" sz="2000" dirty="0" smtClean="0">
                <a:latin typeface="Trebuchet MS" pitchFamily="34" charset="0"/>
                <a:sym typeface="Trebuchet MS" pitchFamily="34" charset="0"/>
              </a:rPr>
              <a:t>…</a:t>
            </a:r>
            <a:endParaRPr lang="en-US" sz="2000" dirty="0"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6784975" y="381000"/>
            <a:ext cx="2376488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000" dirty="0"/>
              <a:t>RESULT: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/>
              <a:t>Sample size=19 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/>
              <a:t>INDEPENDENT = Group</a:t>
            </a:r>
          </a:p>
          <a:p>
            <a:pPr algn="l"/>
            <a:r>
              <a:rPr lang="en-US" sz="1000" dirty="0"/>
              <a:t>DEPENDENT   = Dependent 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/>
              <a:t>DF Model           = 2</a:t>
            </a:r>
          </a:p>
          <a:p>
            <a:pPr algn="l"/>
            <a:r>
              <a:rPr lang="en-US" sz="1000" dirty="0"/>
              <a:t>DF Error           = 16</a:t>
            </a:r>
          </a:p>
          <a:p>
            <a:pPr algn="l"/>
            <a:r>
              <a:rPr lang="en-US" sz="1000" dirty="0"/>
              <a:t>DF Corrected Total = 18</a:t>
            </a:r>
          </a:p>
          <a:p>
            <a:pPr algn="l"/>
            <a:r>
              <a:rPr lang="en-US" sz="1000" dirty="0"/>
              <a:t>RSS MODEL = 45030.94956140351</a:t>
            </a:r>
          </a:p>
          <a:p>
            <a:pPr algn="l"/>
            <a:r>
              <a:rPr lang="en-US" sz="1000" dirty="0"/>
              <a:t>RSS ERROR = 2714.2083333333335</a:t>
            </a:r>
          </a:p>
          <a:p>
            <a:pPr algn="l"/>
            <a:r>
              <a:rPr lang="en-US" sz="1000" dirty="0"/>
              <a:t>RSS TOTAL = 47745.15789473685</a:t>
            </a:r>
          </a:p>
          <a:p>
            <a:pPr algn="l"/>
            <a:r>
              <a:rPr lang="en-US" sz="1000" dirty="0"/>
              <a:t>MSS MODEL = 22515.474780701756</a:t>
            </a:r>
          </a:p>
          <a:p>
            <a:pPr algn="l"/>
            <a:r>
              <a:rPr lang="en-US" sz="1000" dirty="0"/>
              <a:t>MSS ERROR = 169.63802083333334</a:t>
            </a:r>
          </a:p>
          <a:p>
            <a:pPr algn="l"/>
            <a:r>
              <a:rPr lang="en-US" sz="1000" dirty="0"/>
              <a:t>F-VALUE = 132.72658257916632</a:t>
            </a:r>
          </a:p>
          <a:p>
            <a:pPr algn="l"/>
            <a:r>
              <a:rPr lang="en-US" sz="1000" dirty="0"/>
              <a:t>P-VALUE = 1.0907141856364433E-10</a:t>
            </a:r>
          </a:p>
        </p:txBody>
      </p:sp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8" t="25000" r="23361" b="70464"/>
          <a:stretch>
            <a:fillRect/>
          </a:stretch>
        </p:blipFill>
        <p:spPr bwMode="auto">
          <a:xfrm>
            <a:off x="6807200" y="3114675"/>
            <a:ext cx="21082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0" name="Picture 10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8" t="37234" r="21988" b="41155"/>
          <a:stretch/>
        </p:blipFill>
        <p:spPr bwMode="auto">
          <a:xfrm>
            <a:off x="6858000" y="3429000"/>
            <a:ext cx="1955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1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8" t="33781" r="21223" b="29198"/>
          <a:stretch>
            <a:fillRect/>
          </a:stretch>
        </p:blipFill>
        <p:spPr bwMode="auto">
          <a:xfrm>
            <a:off x="6781800" y="5105400"/>
            <a:ext cx="21367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2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1" t="32497" r="33904" b="65894"/>
          <a:stretch>
            <a:fillRect/>
          </a:stretch>
        </p:blipFill>
        <p:spPr bwMode="auto">
          <a:xfrm>
            <a:off x="6781800" y="4724400"/>
            <a:ext cx="2057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1686" grpId="0"/>
      <p:bldP spid="71687" grpId="0"/>
      <p:bldP spid="71688" grpId="0"/>
    </p:bldLst>
  </p:timing>
</p:sld>
</file>

<file path=ppt/theme/theme1.xml><?xml version="1.0" encoding="utf-8"?>
<a:theme xmlns:a="http://schemas.openxmlformats.org/drawingml/2006/main" name="Title, Subtitle &amp; Center Photo">
  <a:themeElements>
    <a:clrScheme name="">
      <a:dk1>
        <a:srgbClr val="333333"/>
      </a:dk1>
      <a:lt1>
        <a:srgbClr val="CCCCCC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E2E2E2"/>
      </a:accent3>
      <a:accent4>
        <a:srgbClr val="2A2A2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Subtitle &amp; Center Pho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itle, Subtitle &amp; Center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Subtitle - Center - Photo Flank">
  <a:themeElements>
    <a:clrScheme name="">
      <a:dk1>
        <a:srgbClr val="333333"/>
      </a:dk1>
      <a:lt1>
        <a:srgbClr val="CCCCCC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E2E2E2"/>
      </a:accent3>
      <a:accent4>
        <a:srgbClr val="2A2A2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- Center - Photo Flank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itle &amp; Subtitle - Center - Photo F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Vertical">
  <a:themeElements>
    <a:clrScheme name="">
      <a:dk1>
        <a:srgbClr val="333333"/>
      </a:dk1>
      <a:lt1>
        <a:srgbClr val="CCCCCC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E2E2E2"/>
      </a:accent3>
      <a:accent4>
        <a:srgbClr val="2A2A2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">
      <a:dk1>
        <a:srgbClr val="333333"/>
      </a:dk1>
      <a:lt1>
        <a:srgbClr val="CCCCCC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E2E2E2"/>
      </a:accent3>
      <a:accent4>
        <a:srgbClr val="2A2A2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728</Words>
  <Application>Microsoft Office PowerPoint</Application>
  <PresentationFormat>On-screen Show (4:3)</PresentationFormat>
  <Paragraphs>188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Title, Subtitle &amp; Center Photo</vt:lpstr>
      <vt:lpstr>Title &amp; Subtitle - Center - Photo Flank</vt:lpstr>
      <vt:lpstr>Photo - Vertical</vt:lpstr>
      <vt:lpstr>Title &amp; Subtitle</vt:lpstr>
      <vt:lpstr>Technology-Enhanced Mathematics  and Statistics Education</vt:lpstr>
      <vt:lpstr>Outline</vt:lpstr>
      <vt:lpstr>What is SOCR?</vt:lpstr>
      <vt:lpstr>Core SOCR Resources</vt:lpstr>
      <vt:lpstr>Distributions</vt:lpstr>
      <vt:lpstr>Experiments</vt:lpstr>
      <vt:lpstr>Experiments - CLT</vt:lpstr>
      <vt:lpstr>SOCR Charts</vt:lpstr>
      <vt:lpstr>SOCR Analyses</vt:lpstr>
      <vt:lpstr>Central Limit Theorem http://ucla.in/I1ZKq8 </vt:lpstr>
      <vt:lpstr>California Ozone Data Activity  http://wiki.stat.ucla.edu/socr/index.php/SOCR_MotionCharts_CAOzoneData </vt:lpstr>
      <vt:lpstr>Polynomial Model Fitting </vt:lpstr>
      <vt:lpstr>Transcendental Number Estimation e and π </vt:lpstr>
      <vt:lpstr>Wavelet &amp; Fourier Representation &amp; Signal Denoising</vt:lpstr>
      <vt:lpstr>Data Example: Latin Letters Frequency Distribution </vt:lpstr>
      <vt:lpstr>Future Research &amp; Development</vt:lpstr>
      <vt:lpstr>SOCR Curricular Assessment</vt:lpstr>
      <vt:lpstr>Session Evaluation/Feedback</vt:lpstr>
      <vt:lpstr>Acknowledgments</vt:lpstr>
    </vt:vector>
  </TitlesOfParts>
  <Company>Laboratory of Neuro Imaging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Anatomy  &amp; Multidimensional Modeling</dc:title>
  <dc:creator>ahammond</dc:creator>
  <cp:lastModifiedBy>Ivo Dinov</cp:lastModifiedBy>
  <cp:revision>125</cp:revision>
  <dcterms:created xsi:type="dcterms:W3CDTF">2006-11-28T02:48:05Z</dcterms:created>
  <dcterms:modified xsi:type="dcterms:W3CDTF">2012-04-19T20:15:54Z</dcterms:modified>
</cp:coreProperties>
</file>